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8" r:id="rId2"/>
    <p:sldId id="259" r:id="rId3"/>
    <p:sldId id="347" r:id="rId4"/>
    <p:sldId id="348" r:id="rId5"/>
    <p:sldId id="316" r:id="rId6"/>
    <p:sldId id="317" r:id="rId7"/>
    <p:sldId id="261" r:id="rId8"/>
    <p:sldId id="335" r:id="rId9"/>
    <p:sldId id="319" r:id="rId10"/>
    <p:sldId id="320" r:id="rId11"/>
    <p:sldId id="334" r:id="rId12"/>
    <p:sldId id="323" r:id="rId13"/>
    <p:sldId id="322" r:id="rId14"/>
    <p:sldId id="336" r:id="rId15"/>
    <p:sldId id="337" r:id="rId16"/>
    <p:sldId id="321" r:id="rId17"/>
    <p:sldId id="325" r:id="rId18"/>
    <p:sldId id="326" r:id="rId19"/>
    <p:sldId id="330" r:id="rId20"/>
    <p:sldId id="338" r:id="rId21"/>
    <p:sldId id="339" r:id="rId22"/>
    <p:sldId id="340" r:id="rId23"/>
    <p:sldId id="333" r:id="rId24"/>
    <p:sldId id="341" r:id="rId25"/>
    <p:sldId id="342" r:id="rId26"/>
    <p:sldId id="343" r:id="rId27"/>
    <p:sldId id="349" r:id="rId28"/>
    <p:sldId id="344" r:id="rId29"/>
    <p:sldId id="345" r:id="rId30"/>
    <p:sldId id="346" r:id="rId31"/>
    <p:sldId id="350" r:id="rId32"/>
    <p:sldId id="351" r:id="rId33"/>
    <p:sldId id="352" r:id="rId34"/>
    <p:sldId id="353" r:id="rId35"/>
    <p:sldId id="354" r:id="rId36"/>
    <p:sldId id="355" r:id="rId37"/>
    <p:sldId id="357" r:id="rId38"/>
    <p:sldId id="270" r:id="rId39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F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2" autoAdjust="0"/>
  </p:normalViewPr>
  <p:slideViewPr>
    <p:cSldViewPr>
      <p:cViewPr varScale="1">
        <p:scale>
          <a:sx n="60" d="100"/>
          <a:sy n="60" d="100"/>
        </p:scale>
        <p:origin x="81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1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0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1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r>
              <a:rPr lang="en-US" sz="900" b="1"/>
              <a:t>Website</a:t>
            </a:r>
            <a:r>
              <a:rPr lang="en-US" sz="900"/>
              <a:t>	: google.com, vnexpress.net, fpt.Aptech.edu.vn</a:t>
            </a:r>
          </a:p>
          <a:p>
            <a:r>
              <a:rPr lang="en-US" sz="900" b="1"/>
              <a:t>Webpage</a:t>
            </a:r>
            <a:r>
              <a:rPr lang="en-US" sz="900"/>
              <a:t>	: (</a:t>
            </a:r>
            <a:r>
              <a:rPr lang="en-US" sz="900" i="1"/>
              <a:t>Mở các trang liên kết</a:t>
            </a:r>
            <a:r>
              <a:rPr lang="en-US" sz="9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296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43863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Lưu ý</a:t>
            </a:r>
            <a:r>
              <a:rPr lang="en-US"/>
              <a:t> </a:t>
            </a:r>
            <a:r>
              <a:rPr lang="en-US" i="1"/>
              <a:t>footer sẽ chỉnh font, màu chữ, màu nền hợp lý trong nội dung phía sau</a:t>
            </a:r>
          </a:p>
        </p:txBody>
      </p:sp>
    </p:spTree>
    <p:extLst>
      <p:ext uri="{BB962C8B-B14F-4D97-AF65-F5344CB8AC3E}">
        <p14:creationId xmlns:p14="http://schemas.microsoft.com/office/powerpoint/2010/main" val="247956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8444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366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01202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9197B-85B8-4F84-8E5A-FDA8C76DD731}"/>
              </a:ext>
            </a:extLst>
          </p:cNvPr>
          <p:cNvGrpSpPr/>
          <p:nvPr userDrawn="1"/>
        </p:nvGrpSpPr>
        <p:grpSpPr>
          <a:xfrm>
            <a:off x="1270" y="6060440"/>
            <a:ext cx="12190730" cy="831215"/>
            <a:chOff x="-1" y="6060947"/>
            <a:chExt cx="12190730" cy="831215"/>
          </a:xfrm>
        </p:grpSpPr>
        <p:sp>
          <p:nvSpPr>
            <p:cNvPr id="8" name="bk object 18">
              <a:extLst>
                <a:ext uri="{FF2B5EF4-FFF2-40B4-BE49-F238E27FC236}">
                  <a16:creationId xmlns:a16="http://schemas.microsoft.com/office/drawing/2014/main" id="{369663DA-18E2-4BB2-8E7A-97991F955952}"/>
                </a:ext>
              </a:extLst>
            </p:cNvPr>
            <p:cNvSpPr/>
            <p:nvPr/>
          </p:nvSpPr>
          <p:spPr>
            <a:xfrm>
              <a:off x="7847076" y="6172707"/>
              <a:ext cx="3979545" cy="687705"/>
            </a:xfrm>
            <a:custGeom>
              <a:avLst/>
              <a:gdLst/>
              <a:ahLst/>
              <a:cxnLst/>
              <a:rect l="l" t="t" r="r" b="b"/>
              <a:pathLst>
                <a:path w="3979545" h="687704">
                  <a:moveTo>
                    <a:pt x="3374776" y="0"/>
                  </a:moveTo>
                  <a:lnTo>
                    <a:pt x="0" y="0"/>
                  </a:lnTo>
                  <a:lnTo>
                    <a:pt x="604784" y="687323"/>
                  </a:lnTo>
                  <a:lnTo>
                    <a:pt x="3979163" y="687323"/>
                  </a:lnTo>
                  <a:lnTo>
                    <a:pt x="3374776" y="0"/>
                  </a:lnTo>
                  <a:close/>
                </a:path>
              </a:pathLst>
            </a:custGeom>
            <a:solidFill>
              <a:srgbClr val="09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9">
              <a:extLst>
                <a:ext uri="{FF2B5EF4-FFF2-40B4-BE49-F238E27FC236}">
                  <a16:creationId xmlns:a16="http://schemas.microsoft.com/office/drawing/2014/main" id="{B7098D72-9259-49E5-9FCC-16F451317953}"/>
                </a:ext>
              </a:extLst>
            </p:cNvPr>
            <p:cNvSpPr/>
            <p:nvPr/>
          </p:nvSpPr>
          <p:spPr>
            <a:xfrm>
              <a:off x="8351519" y="6060947"/>
              <a:ext cx="3839210" cy="797560"/>
            </a:xfrm>
            <a:custGeom>
              <a:avLst/>
              <a:gdLst/>
              <a:ahLst/>
              <a:cxnLst/>
              <a:rect l="l" t="t" r="r" b="b"/>
              <a:pathLst>
                <a:path w="3839209" h="797559">
                  <a:moveTo>
                    <a:pt x="3838955" y="0"/>
                  </a:moveTo>
                  <a:lnTo>
                    <a:pt x="0" y="0"/>
                  </a:lnTo>
                  <a:lnTo>
                    <a:pt x="846581" y="797051"/>
                  </a:lnTo>
                  <a:lnTo>
                    <a:pt x="3838955" y="797051"/>
                  </a:lnTo>
                  <a:lnTo>
                    <a:pt x="3838955" y="0"/>
                  </a:lnTo>
                  <a:close/>
                </a:path>
              </a:pathLst>
            </a:custGeom>
            <a:solidFill>
              <a:srgbClr val="9724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1">
              <a:extLst>
                <a:ext uri="{FF2B5EF4-FFF2-40B4-BE49-F238E27FC236}">
                  <a16:creationId xmlns:a16="http://schemas.microsoft.com/office/drawing/2014/main" id="{25D8727F-9D60-4658-B35A-52E1C16712DF}"/>
                </a:ext>
              </a:extLst>
            </p:cNvPr>
            <p:cNvSpPr/>
            <p:nvPr userDrawn="1"/>
          </p:nvSpPr>
          <p:spPr>
            <a:xfrm>
              <a:off x="-1" y="6401307"/>
              <a:ext cx="8229601" cy="490855"/>
            </a:xfrm>
            <a:custGeom>
              <a:avLst/>
              <a:gdLst/>
              <a:ahLst/>
              <a:cxnLst/>
              <a:rect l="l" t="t" r="r" b="b"/>
              <a:pathLst>
                <a:path w="7459980" h="490854">
                  <a:moveTo>
                    <a:pt x="0" y="490727"/>
                  </a:moveTo>
                  <a:lnTo>
                    <a:pt x="7459979" y="490727"/>
                  </a:lnTo>
                  <a:lnTo>
                    <a:pt x="7459979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F876BEBB-B788-4152-9439-7E4021F7DF8C}"/>
                </a:ext>
              </a:extLst>
            </p:cNvPr>
            <p:cNvSpPr/>
            <p:nvPr userDrawn="1"/>
          </p:nvSpPr>
          <p:spPr>
            <a:xfrm>
              <a:off x="6934200" y="6401307"/>
              <a:ext cx="1876044" cy="490855"/>
            </a:xfrm>
            <a:custGeom>
              <a:avLst/>
              <a:gdLst/>
              <a:ahLst/>
              <a:cxnLst/>
              <a:rect l="l" t="t" r="r" b="b"/>
              <a:pathLst>
                <a:path w="1679575" h="490854">
                  <a:moveTo>
                    <a:pt x="1247150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679447" y="490727"/>
                  </a:lnTo>
                  <a:lnTo>
                    <a:pt x="1247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5840" y="6438900"/>
            <a:ext cx="2804160" cy="276999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87A49-1B56-47ED-A9F3-8E9D92CB9C7B}" type="datetime1">
              <a:rPr lang="en-US" smtClean="0"/>
              <a:t>08/09/2021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4164" y="1394637"/>
            <a:ext cx="10583670" cy="492443"/>
          </a:xfrm>
        </p:spPr>
        <p:txBody>
          <a:bodyPr lIns="0" tIns="0" rIns="0" bIns="0"/>
          <a:lstStyle>
            <a:lvl1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b="0" i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8" name="bk object 18">
            <a:extLst>
              <a:ext uri="{FF2B5EF4-FFF2-40B4-BE49-F238E27FC236}">
                <a16:creationId xmlns:a16="http://schemas.microsoft.com/office/drawing/2014/main" id="{1F33FE1C-4103-49AA-9550-89A54CC47DB6}"/>
              </a:ext>
            </a:extLst>
          </p:cNvPr>
          <p:cNvSpPr/>
          <p:nvPr/>
        </p:nvSpPr>
        <p:spPr>
          <a:xfrm>
            <a:off x="7867941" y="6209358"/>
            <a:ext cx="3979545" cy="687705"/>
          </a:xfrm>
          <a:custGeom>
            <a:avLst/>
            <a:gdLst/>
            <a:ahLst/>
            <a:cxnLst/>
            <a:rect l="l" t="t" r="r" b="b"/>
            <a:pathLst>
              <a:path w="3979545" h="687704">
                <a:moveTo>
                  <a:pt x="3374776" y="0"/>
                </a:moveTo>
                <a:lnTo>
                  <a:pt x="0" y="0"/>
                </a:lnTo>
                <a:lnTo>
                  <a:pt x="604784" y="687323"/>
                </a:lnTo>
                <a:lnTo>
                  <a:pt x="3979163" y="687323"/>
                </a:lnTo>
                <a:lnTo>
                  <a:pt x="3374776" y="0"/>
                </a:lnTo>
                <a:close/>
              </a:path>
            </a:pathLst>
          </a:custGeom>
          <a:solidFill>
            <a:srgbClr val="09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bk object 19">
            <a:extLst>
              <a:ext uri="{FF2B5EF4-FFF2-40B4-BE49-F238E27FC236}">
                <a16:creationId xmlns:a16="http://schemas.microsoft.com/office/drawing/2014/main" id="{9D3C7E00-AF34-46E2-87F6-865C1AF8FD42}"/>
              </a:ext>
            </a:extLst>
          </p:cNvPr>
          <p:cNvSpPr/>
          <p:nvPr/>
        </p:nvSpPr>
        <p:spPr>
          <a:xfrm>
            <a:off x="8372384" y="6096000"/>
            <a:ext cx="3839210" cy="797560"/>
          </a:xfrm>
          <a:custGeom>
            <a:avLst/>
            <a:gdLst/>
            <a:ahLst/>
            <a:cxnLst/>
            <a:rect l="l" t="t" r="r" b="b"/>
            <a:pathLst>
              <a:path w="3839209" h="797559">
                <a:moveTo>
                  <a:pt x="3838955" y="0"/>
                </a:moveTo>
                <a:lnTo>
                  <a:pt x="0" y="0"/>
                </a:lnTo>
                <a:lnTo>
                  <a:pt x="846581" y="797051"/>
                </a:lnTo>
                <a:lnTo>
                  <a:pt x="3838955" y="797051"/>
                </a:lnTo>
                <a:lnTo>
                  <a:pt x="3838955" y="0"/>
                </a:lnTo>
                <a:close/>
              </a:path>
            </a:pathLst>
          </a:custGeom>
          <a:solidFill>
            <a:srgbClr val="9724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k object 21">
            <a:extLst>
              <a:ext uri="{FF2B5EF4-FFF2-40B4-BE49-F238E27FC236}">
                <a16:creationId xmlns:a16="http://schemas.microsoft.com/office/drawing/2014/main" id="{0B75BF54-DEAD-4F49-AD48-05F1630E392B}"/>
              </a:ext>
            </a:extLst>
          </p:cNvPr>
          <p:cNvSpPr/>
          <p:nvPr userDrawn="1"/>
        </p:nvSpPr>
        <p:spPr>
          <a:xfrm>
            <a:off x="0" y="6400800"/>
            <a:ext cx="8229601" cy="490855"/>
          </a:xfrm>
          <a:custGeom>
            <a:avLst/>
            <a:gdLst/>
            <a:ahLst/>
            <a:cxnLst/>
            <a:rect l="l" t="t" r="r" b="b"/>
            <a:pathLst>
              <a:path w="7459980" h="490854">
                <a:moveTo>
                  <a:pt x="0" y="490727"/>
                </a:moveTo>
                <a:lnTo>
                  <a:pt x="7459979" y="490727"/>
                </a:lnTo>
                <a:lnTo>
                  <a:pt x="7459979" y="0"/>
                </a:lnTo>
                <a:lnTo>
                  <a:pt x="0" y="0"/>
                </a:lnTo>
                <a:lnTo>
                  <a:pt x="0" y="49072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k object 20">
            <a:extLst>
              <a:ext uri="{FF2B5EF4-FFF2-40B4-BE49-F238E27FC236}">
                <a16:creationId xmlns:a16="http://schemas.microsoft.com/office/drawing/2014/main" id="{AF90F03C-BE60-499B-90AB-8FB7B188355B}"/>
              </a:ext>
            </a:extLst>
          </p:cNvPr>
          <p:cNvSpPr/>
          <p:nvPr userDrawn="1"/>
        </p:nvSpPr>
        <p:spPr>
          <a:xfrm>
            <a:off x="6955065" y="6400800"/>
            <a:ext cx="1876044" cy="490855"/>
          </a:xfrm>
          <a:custGeom>
            <a:avLst/>
            <a:gdLst/>
            <a:ahLst/>
            <a:cxnLst/>
            <a:rect l="l" t="t" r="r" b="b"/>
            <a:pathLst>
              <a:path w="1679575" h="490854">
                <a:moveTo>
                  <a:pt x="1247150" y="0"/>
                </a:moveTo>
                <a:lnTo>
                  <a:pt x="0" y="0"/>
                </a:lnTo>
                <a:lnTo>
                  <a:pt x="0" y="490727"/>
                </a:lnTo>
                <a:lnTo>
                  <a:pt x="1679447" y="490727"/>
                </a:lnTo>
                <a:lnTo>
                  <a:pt x="12471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BBE3A-307E-474C-86BA-B244E253C8E8}"/>
              </a:ext>
            </a:extLst>
          </p:cNvPr>
          <p:cNvSpPr txBox="1"/>
          <p:nvPr userDrawn="1"/>
        </p:nvSpPr>
        <p:spPr>
          <a:xfrm>
            <a:off x="76200" y="6411961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Lan toả Tri thức | HTML5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824920-FC03-46E4-8EC6-B8DE4128893B}"/>
              </a:ext>
            </a:extLst>
          </p:cNvPr>
          <p:cNvSpPr/>
          <p:nvPr userDrawn="1"/>
        </p:nvSpPr>
        <p:spPr>
          <a:xfrm>
            <a:off x="11506200" y="6324600"/>
            <a:ext cx="502920" cy="335887"/>
          </a:xfrm>
          <a:prstGeom prst="ellipse">
            <a:avLst/>
          </a:prstGeom>
          <a:ln w="3175"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r"/>
            <a:r>
              <a:rPr lang="en-US" sz="1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/37</a:t>
            </a:r>
          </a:p>
        </p:txBody>
      </p:sp>
      <p:sp>
        <p:nvSpPr>
          <p:cNvPr id="6" name="Holder 6"/>
          <p:cNvSpPr>
            <a:spLocks noGrp="1"/>
          </p:cNvSpPr>
          <p:nvPr userDrawn="1">
            <p:ph type="sldNum" sz="quarter" idx="7"/>
          </p:nvPr>
        </p:nvSpPr>
        <p:spPr>
          <a:xfrm>
            <a:off x="10927081" y="6400800"/>
            <a:ext cx="807719" cy="153888"/>
          </a:xfrm>
        </p:spPr>
        <p:txBody>
          <a:bodyPr lIns="0" tIns="0" rIns="0" bIns="0"/>
          <a:lstStyle>
            <a:lvl1pPr algn="r">
              <a:defRPr sz="1000" b="0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57371" y="0"/>
            <a:ext cx="8834755" cy="352425"/>
          </a:xfrm>
          <a:custGeom>
            <a:avLst/>
            <a:gdLst/>
            <a:ahLst/>
            <a:cxnLst/>
            <a:rect l="l" t="t" r="r" b="b"/>
            <a:pathLst>
              <a:path w="8834755" h="352425">
                <a:moveTo>
                  <a:pt x="1340" y="1523"/>
                </a:moveTo>
                <a:lnTo>
                  <a:pt x="311139" y="353567"/>
                </a:lnTo>
                <a:lnTo>
                  <a:pt x="8834627" y="353567"/>
                </a:lnTo>
                <a:lnTo>
                  <a:pt x="8834627" y="1523"/>
                </a:lnTo>
                <a:lnTo>
                  <a:pt x="1340" y="1523"/>
                </a:lnTo>
              </a:path>
            </a:pathLst>
          </a:custGeom>
          <a:solidFill>
            <a:srgbClr val="09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3" y="-78377"/>
            <a:ext cx="3973195" cy="353695"/>
          </a:xfrm>
          <a:custGeom>
            <a:avLst/>
            <a:gdLst/>
            <a:ahLst/>
            <a:cxnLst/>
            <a:rect l="l" t="t" r="r" b="b"/>
            <a:pathLst>
              <a:path w="3973195" h="353695">
                <a:moveTo>
                  <a:pt x="3661409" y="0"/>
                </a:moveTo>
                <a:lnTo>
                  <a:pt x="0" y="0"/>
                </a:lnTo>
                <a:lnTo>
                  <a:pt x="0" y="353567"/>
                </a:lnTo>
                <a:lnTo>
                  <a:pt x="3973067" y="353567"/>
                </a:lnTo>
                <a:lnTo>
                  <a:pt x="36614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C6902-0FFB-4F63-911F-8FC051266DAE}" type="datetime1">
              <a:rPr lang="en-US" smtClean="0"/>
              <a:t>08/09/2021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72018D-0BD8-465B-B1ED-9B2D587FD924}"/>
              </a:ext>
            </a:extLst>
          </p:cNvPr>
          <p:cNvGrpSpPr/>
          <p:nvPr userDrawn="1"/>
        </p:nvGrpSpPr>
        <p:grpSpPr>
          <a:xfrm>
            <a:off x="-1" y="6060947"/>
            <a:ext cx="12190730" cy="830708"/>
            <a:chOff x="-1" y="6060947"/>
            <a:chExt cx="12190730" cy="830708"/>
          </a:xfrm>
        </p:grpSpPr>
        <p:sp>
          <p:nvSpPr>
            <p:cNvPr id="22" name="bk object 18">
              <a:extLst>
                <a:ext uri="{FF2B5EF4-FFF2-40B4-BE49-F238E27FC236}">
                  <a16:creationId xmlns:a16="http://schemas.microsoft.com/office/drawing/2014/main" id="{BF84188E-ABA5-406A-A70E-1D0DBEA24000}"/>
                </a:ext>
              </a:extLst>
            </p:cNvPr>
            <p:cNvSpPr/>
            <p:nvPr/>
          </p:nvSpPr>
          <p:spPr>
            <a:xfrm>
              <a:off x="7847076" y="6170676"/>
              <a:ext cx="3979545" cy="687705"/>
            </a:xfrm>
            <a:custGeom>
              <a:avLst/>
              <a:gdLst/>
              <a:ahLst/>
              <a:cxnLst/>
              <a:rect l="l" t="t" r="r" b="b"/>
              <a:pathLst>
                <a:path w="3979545" h="687704">
                  <a:moveTo>
                    <a:pt x="3374776" y="0"/>
                  </a:moveTo>
                  <a:lnTo>
                    <a:pt x="0" y="0"/>
                  </a:lnTo>
                  <a:lnTo>
                    <a:pt x="604784" y="687323"/>
                  </a:lnTo>
                  <a:lnTo>
                    <a:pt x="3979163" y="687323"/>
                  </a:lnTo>
                  <a:lnTo>
                    <a:pt x="3374776" y="0"/>
                  </a:lnTo>
                  <a:close/>
                </a:path>
              </a:pathLst>
            </a:custGeom>
            <a:solidFill>
              <a:srgbClr val="09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bk object 19">
              <a:extLst>
                <a:ext uri="{FF2B5EF4-FFF2-40B4-BE49-F238E27FC236}">
                  <a16:creationId xmlns:a16="http://schemas.microsoft.com/office/drawing/2014/main" id="{FD3D4117-7BE0-4A88-B5BD-AFEBF2BF560B}"/>
                </a:ext>
              </a:extLst>
            </p:cNvPr>
            <p:cNvSpPr/>
            <p:nvPr/>
          </p:nvSpPr>
          <p:spPr>
            <a:xfrm>
              <a:off x="8351519" y="6060947"/>
              <a:ext cx="3839210" cy="797560"/>
            </a:xfrm>
            <a:custGeom>
              <a:avLst/>
              <a:gdLst/>
              <a:ahLst/>
              <a:cxnLst/>
              <a:rect l="l" t="t" r="r" b="b"/>
              <a:pathLst>
                <a:path w="3839209" h="797559">
                  <a:moveTo>
                    <a:pt x="3838955" y="0"/>
                  </a:moveTo>
                  <a:lnTo>
                    <a:pt x="0" y="0"/>
                  </a:lnTo>
                  <a:lnTo>
                    <a:pt x="846581" y="797051"/>
                  </a:lnTo>
                  <a:lnTo>
                    <a:pt x="3838955" y="797051"/>
                  </a:lnTo>
                  <a:lnTo>
                    <a:pt x="3838955" y="0"/>
                  </a:lnTo>
                  <a:close/>
                </a:path>
              </a:pathLst>
            </a:custGeom>
            <a:solidFill>
              <a:srgbClr val="9724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bk object 21">
              <a:extLst>
                <a:ext uri="{FF2B5EF4-FFF2-40B4-BE49-F238E27FC236}">
                  <a16:creationId xmlns:a16="http://schemas.microsoft.com/office/drawing/2014/main" id="{6F498596-57BC-40E0-B9B6-630428E591F2}"/>
                </a:ext>
              </a:extLst>
            </p:cNvPr>
            <p:cNvSpPr/>
            <p:nvPr userDrawn="1"/>
          </p:nvSpPr>
          <p:spPr>
            <a:xfrm>
              <a:off x="-1" y="6400800"/>
              <a:ext cx="8229601" cy="490855"/>
            </a:xfrm>
            <a:custGeom>
              <a:avLst/>
              <a:gdLst/>
              <a:ahLst/>
              <a:cxnLst/>
              <a:rect l="l" t="t" r="r" b="b"/>
              <a:pathLst>
                <a:path w="7459980" h="490854">
                  <a:moveTo>
                    <a:pt x="0" y="490727"/>
                  </a:moveTo>
                  <a:lnTo>
                    <a:pt x="7459979" y="490727"/>
                  </a:lnTo>
                  <a:lnTo>
                    <a:pt x="7459979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bk object 20">
              <a:extLst>
                <a:ext uri="{FF2B5EF4-FFF2-40B4-BE49-F238E27FC236}">
                  <a16:creationId xmlns:a16="http://schemas.microsoft.com/office/drawing/2014/main" id="{3D418B11-44A5-4CC1-8226-16ACD3BF29F5}"/>
                </a:ext>
              </a:extLst>
            </p:cNvPr>
            <p:cNvSpPr/>
            <p:nvPr userDrawn="1"/>
          </p:nvSpPr>
          <p:spPr>
            <a:xfrm>
              <a:off x="6934200" y="6400800"/>
              <a:ext cx="1876044" cy="490855"/>
            </a:xfrm>
            <a:custGeom>
              <a:avLst/>
              <a:gdLst/>
              <a:ahLst/>
              <a:cxnLst/>
              <a:rect l="l" t="t" r="r" b="b"/>
              <a:pathLst>
                <a:path w="1679575" h="490854">
                  <a:moveTo>
                    <a:pt x="1247150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679447" y="490727"/>
                  </a:lnTo>
                  <a:lnTo>
                    <a:pt x="1247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7D233-EB7B-4575-B9A0-92D9A3EA7EB2}" type="datetime1">
              <a:rPr lang="en-US" smtClean="0"/>
              <a:t>08/09/2021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CE617C-089F-4F5C-8976-8990D69E3866}"/>
              </a:ext>
            </a:extLst>
          </p:cNvPr>
          <p:cNvGrpSpPr/>
          <p:nvPr userDrawn="1"/>
        </p:nvGrpSpPr>
        <p:grpSpPr>
          <a:xfrm>
            <a:off x="0" y="6095274"/>
            <a:ext cx="12211594" cy="797560"/>
            <a:chOff x="-20865" y="6060947"/>
            <a:chExt cx="12211594" cy="797560"/>
          </a:xfrm>
        </p:grpSpPr>
        <p:sp>
          <p:nvSpPr>
            <p:cNvPr id="7" name="bk object 18">
              <a:extLst>
                <a:ext uri="{FF2B5EF4-FFF2-40B4-BE49-F238E27FC236}">
                  <a16:creationId xmlns:a16="http://schemas.microsoft.com/office/drawing/2014/main" id="{2B6D01A9-8476-4408-9C26-50AE5B027C03}"/>
                </a:ext>
              </a:extLst>
            </p:cNvPr>
            <p:cNvSpPr/>
            <p:nvPr/>
          </p:nvSpPr>
          <p:spPr>
            <a:xfrm>
              <a:off x="7847076" y="6170676"/>
              <a:ext cx="3979545" cy="687705"/>
            </a:xfrm>
            <a:custGeom>
              <a:avLst/>
              <a:gdLst/>
              <a:ahLst/>
              <a:cxnLst/>
              <a:rect l="l" t="t" r="r" b="b"/>
              <a:pathLst>
                <a:path w="3979545" h="687704">
                  <a:moveTo>
                    <a:pt x="3374776" y="0"/>
                  </a:moveTo>
                  <a:lnTo>
                    <a:pt x="0" y="0"/>
                  </a:lnTo>
                  <a:lnTo>
                    <a:pt x="604784" y="687323"/>
                  </a:lnTo>
                  <a:lnTo>
                    <a:pt x="3979163" y="687323"/>
                  </a:lnTo>
                  <a:lnTo>
                    <a:pt x="3374776" y="0"/>
                  </a:lnTo>
                  <a:close/>
                </a:path>
              </a:pathLst>
            </a:custGeom>
            <a:solidFill>
              <a:srgbClr val="09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9">
              <a:extLst>
                <a:ext uri="{FF2B5EF4-FFF2-40B4-BE49-F238E27FC236}">
                  <a16:creationId xmlns:a16="http://schemas.microsoft.com/office/drawing/2014/main" id="{C286C468-FD08-4901-BD45-743869F38131}"/>
                </a:ext>
              </a:extLst>
            </p:cNvPr>
            <p:cNvSpPr/>
            <p:nvPr/>
          </p:nvSpPr>
          <p:spPr>
            <a:xfrm>
              <a:off x="8351519" y="6060947"/>
              <a:ext cx="3839210" cy="797560"/>
            </a:xfrm>
            <a:custGeom>
              <a:avLst/>
              <a:gdLst/>
              <a:ahLst/>
              <a:cxnLst/>
              <a:rect l="l" t="t" r="r" b="b"/>
              <a:pathLst>
                <a:path w="3839209" h="797559">
                  <a:moveTo>
                    <a:pt x="3838955" y="0"/>
                  </a:moveTo>
                  <a:lnTo>
                    <a:pt x="0" y="0"/>
                  </a:lnTo>
                  <a:lnTo>
                    <a:pt x="846581" y="797051"/>
                  </a:lnTo>
                  <a:lnTo>
                    <a:pt x="3838955" y="797051"/>
                  </a:lnTo>
                  <a:lnTo>
                    <a:pt x="3838955" y="0"/>
                  </a:lnTo>
                  <a:close/>
                </a:path>
              </a:pathLst>
            </a:custGeom>
            <a:solidFill>
              <a:srgbClr val="9724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1">
              <a:extLst>
                <a:ext uri="{FF2B5EF4-FFF2-40B4-BE49-F238E27FC236}">
                  <a16:creationId xmlns:a16="http://schemas.microsoft.com/office/drawing/2014/main" id="{B27CA4E1-3665-404C-9ADF-9C9306D4A931}"/>
                </a:ext>
              </a:extLst>
            </p:cNvPr>
            <p:cNvSpPr/>
            <p:nvPr userDrawn="1"/>
          </p:nvSpPr>
          <p:spPr>
            <a:xfrm>
              <a:off x="-20865" y="6367272"/>
              <a:ext cx="8229601" cy="490855"/>
            </a:xfrm>
            <a:custGeom>
              <a:avLst/>
              <a:gdLst/>
              <a:ahLst/>
              <a:cxnLst/>
              <a:rect l="l" t="t" r="r" b="b"/>
              <a:pathLst>
                <a:path w="7459980" h="490854">
                  <a:moveTo>
                    <a:pt x="0" y="490727"/>
                  </a:moveTo>
                  <a:lnTo>
                    <a:pt x="7459979" y="490727"/>
                  </a:lnTo>
                  <a:lnTo>
                    <a:pt x="7459979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0">
              <a:extLst>
                <a:ext uri="{FF2B5EF4-FFF2-40B4-BE49-F238E27FC236}">
                  <a16:creationId xmlns:a16="http://schemas.microsoft.com/office/drawing/2014/main" id="{90D1796C-C75C-4EA4-BE46-8C9323579CB3}"/>
                </a:ext>
              </a:extLst>
            </p:cNvPr>
            <p:cNvSpPr/>
            <p:nvPr userDrawn="1"/>
          </p:nvSpPr>
          <p:spPr>
            <a:xfrm>
              <a:off x="6934200" y="6366002"/>
              <a:ext cx="1876044" cy="490855"/>
            </a:xfrm>
            <a:custGeom>
              <a:avLst/>
              <a:gdLst/>
              <a:ahLst/>
              <a:cxnLst/>
              <a:rect l="l" t="t" r="r" b="b"/>
              <a:pathLst>
                <a:path w="1679575" h="490854">
                  <a:moveTo>
                    <a:pt x="1247150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679447" y="490727"/>
                  </a:lnTo>
                  <a:lnTo>
                    <a:pt x="1247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F5A9A-4F3D-488D-A29F-1F80AE15F0F2}"/>
                </a:ext>
              </a:extLst>
            </p:cNvPr>
            <p:cNvSpPr txBox="1"/>
            <p:nvPr userDrawn="1"/>
          </p:nvSpPr>
          <p:spPr>
            <a:xfrm>
              <a:off x="8101965" y="6412468"/>
              <a:ext cx="3979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Laravel – Database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3357371" y="0"/>
            <a:ext cx="8834755" cy="352425"/>
          </a:xfrm>
          <a:custGeom>
            <a:avLst/>
            <a:gdLst/>
            <a:ahLst/>
            <a:cxnLst/>
            <a:rect l="l" t="t" r="r" b="b"/>
            <a:pathLst>
              <a:path w="8834755" h="352425">
                <a:moveTo>
                  <a:pt x="1340" y="1523"/>
                </a:moveTo>
                <a:lnTo>
                  <a:pt x="311139" y="353567"/>
                </a:lnTo>
                <a:lnTo>
                  <a:pt x="8834627" y="353567"/>
                </a:lnTo>
                <a:lnTo>
                  <a:pt x="8834627" y="1523"/>
                </a:lnTo>
                <a:lnTo>
                  <a:pt x="1340" y="1523"/>
                </a:lnTo>
              </a:path>
            </a:pathLst>
          </a:custGeom>
          <a:solidFill>
            <a:srgbClr val="09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 userDrawn="1"/>
        </p:nvSpPr>
        <p:spPr>
          <a:xfrm>
            <a:off x="1523" y="0"/>
            <a:ext cx="3973195" cy="352425"/>
          </a:xfrm>
          <a:custGeom>
            <a:avLst/>
            <a:gdLst/>
            <a:ahLst/>
            <a:cxnLst/>
            <a:rect l="l" t="t" r="r" b="b"/>
            <a:pathLst>
              <a:path w="3973195" h="353695">
                <a:moveTo>
                  <a:pt x="3661409" y="0"/>
                </a:moveTo>
                <a:lnTo>
                  <a:pt x="0" y="0"/>
                </a:lnTo>
                <a:lnTo>
                  <a:pt x="0" y="353567"/>
                </a:lnTo>
                <a:lnTo>
                  <a:pt x="3973067" y="353567"/>
                </a:lnTo>
                <a:lnTo>
                  <a:pt x="36614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79A4F-0DEC-4047-A989-8580A5BBCC70}" type="datetime1">
              <a:rPr lang="en-US" smtClean="0"/>
              <a:t>08/09/2021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875BF-2877-4111-8CDF-2337ADE7FC5B}"/>
              </a:ext>
            </a:extLst>
          </p:cNvPr>
          <p:cNvGrpSpPr/>
          <p:nvPr userDrawn="1"/>
        </p:nvGrpSpPr>
        <p:grpSpPr>
          <a:xfrm>
            <a:off x="0" y="6095274"/>
            <a:ext cx="12211594" cy="797560"/>
            <a:chOff x="-20865" y="6060947"/>
            <a:chExt cx="12211594" cy="797560"/>
          </a:xfrm>
        </p:grpSpPr>
        <p:sp>
          <p:nvSpPr>
            <p:cNvPr id="24" name="bk object 18">
              <a:extLst>
                <a:ext uri="{FF2B5EF4-FFF2-40B4-BE49-F238E27FC236}">
                  <a16:creationId xmlns:a16="http://schemas.microsoft.com/office/drawing/2014/main" id="{4C0899CC-742E-4F34-B636-36C92E0E39AB}"/>
                </a:ext>
              </a:extLst>
            </p:cNvPr>
            <p:cNvSpPr/>
            <p:nvPr/>
          </p:nvSpPr>
          <p:spPr>
            <a:xfrm>
              <a:off x="7847076" y="6170676"/>
              <a:ext cx="3979545" cy="687705"/>
            </a:xfrm>
            <a:custGeom>
              <a:avLst/>
              <a:gdLst/>
              <a:ahLst/>
              <a:cxnLst/>
              <a:rect l="l" t="t" r="r" b="b"/>
              <a:pathLst>
                <a:path w="3979545" h="687704">
                  <a:moveTo>
                    <a:pt x="3374776" y="0"/>
                  </a:moveTo>
                  <a:lnTo>
                    <a:pt x="0" y="0"/>
                  </a:lnTo>
                  <a:lnTo>
                    <a:pt x="604784" y="687323"/>
                  </a:lnTo>
                  <a:lnTo>
                    <a:pt x="3979163" y="687323"/>
                  </a:lnTo>
                  <a:lnTo>
                    <a:pt x="3374776" y="0"/>
                  </a:lnTo>
                  <a:close/>
                </a:path>
              </a:pathLst>
            </a:custGeom>
            <a:solidFill>
              <a:srgbClr val="09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bk object 19">
              <a:extLst>
                <a:ext uri="{FF2B5EF4-FFF2-40B4-BE49-F238E27FC236}">
                  <a16:creationId xmlns:a16="http://schemas.microsoft.com/office/drawing/2014/main" id="{B1B98A7D-306D-4BB6-9BF8-E42BECD49592}"/>
                </a:ext>
              </a:extLst>
            </p:cNvPr>
            <p:cNvSpPr/>
            <p:nvPr/>
          </p:nvSpPr>
          <p:spPr>
            <a:xfrm>
              <a:off x="8351519" y="6060947"/>
              <a:ext cx="3839210" cy="797560"/>
            </a:xfrm>
            <a:custGeom>
              <a:avLst/>
              <a:gdLst/>
              <a:ahLst/>
              <a:cxnLst/>
              <a:rect l="l" t="t" r="r" b="b"/>
              <a:pathLst>
                <a:path w="3839209" h="797559">
                  <a:moveTo>
                    <a:pt x="3838955" y="0"/>
                  </a:moveTo>
                  <a:lnTo>
                    <a:pt x="0" y="0"/>
                  </a:lnTo>
                  <a:lnTo>
                    <a:pt x="846581" y="797051"/>
                  </a:lnTo>
                  <a:lnTo>
                    <a:pt x="3838955" y="797051"/>
                  </a:lnTo>
                  <a:lnTo>
                    <a:pt x="3838955" y="0"/>
                  </a:lnTo>
                  <a:close/>
                </a:path>
              </a:pathLst>
            </a:custGeom>
            <a:solidFill>
              <a:srgbClr val="9724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k object 21">
              <a:extLst>
                <a:ext uri="{FF2B5EF4-FFF2-40B4-BE49-F238E27FC236}">
                  <a16:creationId xmlns:a16="http://schemas.microsoft.com/office/drawing/2014/main" id="{2ADA6F89-B070-4935-88AD-DC134F37CF01}"/>
                </a:ext>
              </a:extLst>
            </p:cNvPr>
            <p:cNvSpPr/>
            <p:nvPr userDrawn="1"/>
          </p:nvSpPr>
          <p:spPr>
            <a:xfrm>
              <a:off x="-20865" y="6367272"/>
              <a:ext cx="8229601" cy="490855"/>
            </a:xfrm>
            <a:custGeom>
              <a:avLst/>
              <a:gdLst/>
              <a:ahLst/>
              <a:cxnLst/>
              <a:rect l="l" t="t" r="r" b="b"/>
              <a:pathLst>
                <a:path w="7459980" h="490854">
                  <a:moveTo>
                    <a:pt x="0" y="490727"/>
                  </a:moveTo>
                  <a:lnTo>
                    <a:pt x="7459979" y="490727"/>
                  </a:lnTo>
                  <a:lnTo>
                    <a:pt x="7459979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k object 20">
              <a:extLst>
                <a:ext uri="{FF2B5EF4-FFF2-40B4-BE49-F238E27FC236}">
                  <a16:creationId xmlns:a16="http://schemas.microsoft.com/office/drawing/2014/main" id="{99CB740F-EBEF-4A35-96C0-1888FAE911C4}"/>
                </a:ext>
              </a:extLst>
            </p:cNvPr>
            <p:cNvSpPr/>
            <p:nvPr userDrawn="1"/>
          </p:nvSpPr>
          <p:spPr>
            <a:xfrm>
              <a:off x="6934200" y="6366002"/>
              <a:ext cx="1876044" cy="490855"/>
            </a:xfrm>
            <a:custGeom>
              <a:avLst/>
              <a:gdLst/>
              <a:ahLst/>
              <a:cxnLst/>
              <a:rect l="l" t="t" r="r" b="b"/>
              <a:pathLst>
                <a:path w="1679575" h="490854">
                  <a:moveTo>
                    <a:pt x="1247150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679447" y="490727"/>
                  </a:lnTo>
                  <a:lnTo>
                    <a:pt x="1247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F97328-9CFE-42F9-8827-121262620D45}"/>
                </a:ext>
              </a:extLst>
            </p:cNvPr>
            <p:cNvSpPr txBox="1"/>
            <p:nvPr userDrawn="1"/>
          </p:nvSpPr>
          <p:spPr>
            <a:xfrm>
              <a:off x="8101965" y="6412468"/>
              <a:ext cx="3979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Laravel – Database</a:t>
              </a: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57371" y="0"/>
            <a:ext cx="8834755" cy="352425"/>
          </a:xfrm>
          <a:custGeom>
            <a:avLst/>
            <a:gdLst/>
            <a:ahLst/>
            <a:cxnLst/>
            <a:rect l="l" t="t" r="r" b="b"/>
            <a:pathLst>
              <a:path w="8834755" h="352425">
                <a:moveTo>
                  <a:pt x="1340" y="1523"/>
                </a:moveTo>
                <a:lnTo>
                  <a:pt x="311139" y="353567"/>
                </a:lnTo>
                <a:lnTo>
                  <a:pt x="8834627" y="353567"/>
                </a:lnTo>
                <a:lnTo>
                  <a:pt x="8834627" y="1523"/>
                </a:lnTo>
                <a:lnTo>
                  <a:pt x="1340" y="1523"/>
                </a:lnTo>
              </a:path>
            </a:pathLst>
          </a:custGeom>
          <a:solidFill>
            <a:srgbClr val="09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3" y="0"/>
            <a:ext cx="3973195" cy="353695"/>
          </a:xfrm>
          <a:custGeom>
            <a:avLst/>
            <a:gdLst/>
            <a:ahLst/>
            <a:cxnLst/>
            <a:rect l="l" t="t" r="r" b="b"/>
            <a:pathLst>
              <a:path w="3973195" h="353695">
                <a:moveTo>
                  <a:pt x="3661409" y="0"/>
                </a:moveTo>
                <a:lnTo>
                  <a:pt x="0" y="0"/>
                </a:lnTo>
                <a:lnTo>
                  <a:pt x="0" y="353567"/>
                </a:lnTo>
                <a:lnTo>
                  <a:pt x="3973067" y="353567"/>
                </a:lnTo>
                <a:lnTo>
                  <a:pt x="36614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4164" y="1394637"/>
            <a:ext cx="105836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755F8-0070-4333-958C-B51D7F951BB6}" type="datetime1">
              <a:rPr lang="en-US" smtClean="0"/>
              <a:t>08/09/2021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>
        <a:defRPr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wmopen-humanresourcesmgmt/chapter/challenges-in-people-analytic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networking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courses.lumenlearning.com/wmopen-humanresourcesmgmt/chapter/challenges-in-people-analyt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wmopen-humanresourcesmgmt/chapter/challenges-in-people-analytics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ru.wikipedia.org/wiki/%D0%91%D0%BB%D0%BE%D0%BA%D0%BD%D0%BE%D1%82_(%D0%BF%D1%80%D0%BE%D0%B3%D1%80%D0%B0%D0%BC%D0%BC%D0%B0)" TargetMode="External"/><Relationship Id="rId7" Type="http://schemas.openxmlformats.org/officeDocument/2006/relationships/hyperlink" Target="https://commons.wikimedia.org/wiki/File:Notepad%2B%2B_Logo.svg" TargetMode="External"/><Relationship Id="rId12" Type="http://schemas.openxmlformats.org/officeDocument/2006/relationships/hyperlink" Target="https://librewiki.net/wiki/Sublime_Te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hyperlink" Target="https://en.wikipedia.org/wiki/Visual_Studio_Code" TargetMode="External"/><Relationship Id="rId10" Type="http://schemas.openxmlformats.org/officeDocument/2006/relationships/hyperlink" Target="https://commons.wikimedia.org/wiki/File:Adobe_Dreamweaver_CS3_icon.png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fr.wikipedia.org/wiki/Microsoft_Edge" TargetMode="External"/><Relationship Id="rId7" Type="http://schemas.openxmlformats.org/officeDocument/2006/relationships/hyperlink" Target="https://nonsa.pl/wiki/Plik:Google_Chrome_icon_(September_2014)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fr.wiktionary.org/wiki/Fichier:Opera_2015_icon.svg" TargetMode="External"/><Relationship Id="rId5" Type="http://schemas.openxmlformats.org/officeDocument/2006/relationships/hyperlink" Target="https://en.wikipedia.org/wiki/Firefox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vi.wikipedia.org/wiki/T%E1%BA%ADp_tin:C%E1%BB%91c_C%E1%BB%91c_logo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lumenlearning.com/wmopen-humanresourcesmgmt/chapter/challenges-in-people-analytics/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juanm.blogspot.com/2015/11/flow-layout-con-html-cs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acotecnic.com/2011/02/introduccion-a-html5-principios-basicos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39B9754-39E8-4113-B037-B53272801461}"/>
              </a:ext>
            </a:extLst>
          </p:cNvPr>
          <p:cNvSpPr txBox="1"/>
          <p:nvPr/>
        </p:nvSpPr>
        <p:spPr>
          <a:xfrm>
            <a:off x="1905000" y="2166014"/>
            <a:ext cx="4533804" cy="122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3810">
              <a:lnSpc>
                <a:spcPct val="110000"/>
              </a:lnSpc>
            </a:pPr>
            <a:r>
              <a:rPr lang="en-US" sz="8000" b="1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HTML5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62B5B13-8794-4C75-9E6B-229BE7D15526}"/>
              </a:ext>
            </a:extLst>
          </p:cNvPr>
          <p:cNvSpPr txBox="1"/>
          <p:nvPr/>
        </p:nvSpPr>
        <p:spPr>
          <a:xfrm>
            <a:off x="7583905" y="2846651"/>
            <a:ext cx="3403195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b="1" i="1" spc="-15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Gill Sans MT"/>
              </a:rPr>
              <a:t>Lê Thanh Nhân</a:t>
            </a:r>
            <a:endParaRPr sz="2500" b="1" i="1">
              <a:solidFill>
                <a:schemeClr val="tx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Gill Sans M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7756C-B0D6-4DAE-951E-EC5DFE66158B}"/>
              </a:ext>
            </a:extLst>
          </p:cNvPr>
          <p:cNvCxnSpPr>
            <a:cxnSpLocks/>
          </p:cNvCxnSpPr>
          <p:nvPr/>
        </p:nvCxnSpPr>
        <p:spPr>
          <a:xfrm>
            <a:off x="6553200" y="1887025"/>
            <a:ext cx="0" cy="23039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AF9DF-566C-423B-B111-91E997E5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86" y="439703"/>
            <a:ext cx="2077214" cy="138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F631AE7F-294A-4C93-9542-AB08548B9005}"/>
              </a:ext>
            </a:extLst>
          </p:cNvPr>
          <p:cNvSpPr txBox="1"/>
          <p:nvPr/>
        </p:nvSpPr>
        <p:spPr>
          <a:xfrm>
            <a:off x="666178" y="3463637"/>
            <a:ext cx="5429822" cy="289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3810" algn="r">
              <a:lnSpc>
                <a:spcPct val="110000"/>
              </a:lnSpc>
            </a:pPr>
            <a:r>
              <a:rPr lang="en-US" spc="5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Verdana" panose="020B0604030504040204" pitchFamily="34" charset="0"/>
                <a:cs typeface="Tahoma" panose="020B0604030504040204" pitchFamily="34" charset="0"/>
              </a:rPr>
              <a:t>Seri “LAN TOẢ TRI THỨC”</a:t>
            </a:r>
          </a:p>
        </p:txBody>
      </p:sp>
    </p:spTree>
    <p:extLst>
      <p:ext uri="{BB962C8B-B14F-4D97-AF65-F5344CB8AC3E}">
        <p14:creationId xmlns:p14="http://schemas.microsoft.com/office/powerpoint/2010/main" val="146675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trang Homepage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B447-0C9D-452F-BCEB-5F7AE0BD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3049" y="5131401"/>
            <a:ext cx="2559939" cy="73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4F906-0DA6-4FEC-8F50-99C359322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4" y="1913427"/>
            <a:ext cx="7324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909958-78F0-406C-9C8A-230E2036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241281" cy="11387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Tạo thêm hai file: </a:t>
            </a:r>
            <a:r>
              <a:rPr lang="en-US" b="1"/>
              <a:t>courses</a:t>
            </a:r>
            <a:r>
              <a:rPr lang="en-US"/>
              <a:t>.html, </a:t>
            </a:r>
            <a:r>
              <a:rPr lang="en-US" b="1"/>
              <a:t>contact</a:t>
            </a:r>
            <a:r>
              <a:rPr lang="en-US"/>
              <a:t>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Thay đổi nội dung như các hình: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FFC33-7B1F-445C-A412-BD3043E44BD1}"/>
              </a:ext>
            </a:extLst>
          </p:cNvPr>
          <p:cNvGrpSpPr/>
          <p:nvPr/>
        </p:nvGrpSpPr>
        <p:grpSpPr>
          <a:xfrm>
            <a:off x="1981200" y="2667000"/>
            <a:ext cx="8460953" cy="3399176"/>
            <a:chOff x="428657" y="2806430"/>
            <a:chExt cx="8460953" cy="33991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97277-3755-451B-9952-010DC8FF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57" y="2806430"/>
              <a:ext cx="5029200" cy="17655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4D20B3-1FC6-40EA-B10B-F3A44143A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3610901"/>
              <a:ext cx="5029200" cy="17655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FCDC7D-0183-4CF4-9DE3-E3A71BBD6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0410" y="4440036"/>
              <a:ext cx="5029200" cy="1765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05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Bố cục trang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909958-78F0-406C-9C8A-230E2036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371600"/>
            <a:ext cx="10241281" cy="49244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Bố cục trang lần lượt với </a:t>
            </a:r>
            <a:r>
              <a:rPr lang="en-US" b="1"/>
              <a:t>index</a:t>
            </a:r>
            <a:r>
              <a:rPr lang="en-US"/>
              <a:t>, </a:t>
            </a:r>
            <a:r>
              <a:rPr lang="en-US" b="1"/>
              <a:t>courses</a:t>
            </a:r>
            <a:r>
              <a:rPr lang="en-US"/>
              <a:t> và </a:t>
            </a:r>
            <a:r>
              <a:rPr lang="en-US" b="1"/>
              <a:t>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2E23E-FFDE-4797-B5B2-28602182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014537"/>
            <a:ext cx="5057308" cy="4191069"/>
          </a:xfrm>
          <a:prstGeom prst="rect">
            <a:avLst/>
          </a:prstGeom>
        </p:spPr>
      </p:pic>
      <p:sp>
        <p:nvSpPr>
          <p:cNvPr id="11" name="Callout: Double Bent Line with No Border 10">
            <a:extLst>
              <a:ext uri="{FF2B5EF4-FFF2-40B4-BE49-F238E27FC236}">
                <a16:creationId xmlns:a16="http://schemas.microsoft.com/office/drawing/2014/main" id="{85A559AA-EABF-4474-9167-4EDA42226540}"/>
              </a:ext>
            </a:extLst>
          </p:cNvPr>
          <p:cNvSpPr/>
          <p:nvPr/>
        </p:nvSpPr>
        <p:spPr>
          <a:xfrm>
            <a:off x="7924800" y="4800600"/>
            <a:ext cx="2743200" cy="1066800"/>
          </a:xfrm>
          <a:prstGeom prst="callout3">
            <a:avLst>
              <a:gd name="adj1" fmla="val 51488"/>
              <a:gd name="adj2" fmla="val 47"/>
              <a:gd name="adj3" fmla="val 6310"/>
              <a:gd name="adj4" fmla="val -19953"/>
              <a:gd name="adj5" fmla="val 83451"/>
              <a:gd name="adj6" fmla="val -43055"/>
              <a:gd name="adj7" fmla="val 61355"/>
              <a:gd name="adj8" fmla="val -95324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Footer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allout: Double Bent Line with No Border 11">
            <a:extLst>
              <a:ext uri="{FF2B5EF4-FFF2-40B4-BE49-F238E27FC236}">
                <a16:creationId xmlns:a16="http://schemas.microsoft.com/office/drawing/2014/main" id="{92158906-77E8-4908-9D6F-F27FAD4CA684}"/>
              </a:ext>
            </a:extLst>
          </p:cNvPr>
          <p:cNvSpPr/>
          <p:nvPr/>
        </p:nvSpPr>
        <p:spPr>
          <a:xfrm>
            <a:off x="7924800" y="3581400"/>
            <a:ext cx="2743200" cy="1066800"/>
          </a:xfrm>
          <a:prstGeom prst="callout3">
            <a:avLst>
              <a:gd name="adj1" fmla="val 49642"/>
              <a:gd name="adj2" fmla="val -647"/>
              <a:gd name="adj3" fmla="val -417"/>
              <a:gd name="adj4" fmla="val -26204"/>
              <a:gd name="adj5" fmla="val 73809"/>
              <a:gd name="adj6" fmla="val -49443"/>
              <a:gd name="adj7" fmla="val 58068"/>
              <a:gd name="adj8" fmla="val -9837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Nội dung trang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Callout: Double Bent Line with No Border 12">
            <a:extLst>
              <a:ext uri="{FF2B5EF4-FFF2-40B4-BE49-F238E27FC236}">
                <a16:creationId xmlns:a16="http://schemas.microsoft.com/office/drawing/2014/main" id="{FE8DA2D0-F041-4ACA-BFF5-65EAC7AE4074}"/>
              </a:ext>
            </a:extLst>
          </p:cNvPr>
          <p:cNvSpPr/>
          <p:nvPr/>
        </p:nvSpPr>
        <p:spPr>
          <a:xfrm>
            <a:off x="7924800" y="2286000"/>
            <a:ext cx="2743200" cy="1066800"/>
          </a:xfrm>
          <a:prstGeom prst="callout3">
            <a:avLst>
              <a:gd name="adj1" fmla="val 49643"/>
              <a:gd name="adj2" fmla="val -416"/>
              <a:gd name="adj3" fmla="val 108035"/>
              <a:gd name="adj4" fmla="val -26342"/>
              <a:gd name="adj5" fmla="val 38570"/>
              <a:gd name="adj6" fmla="val -47916"/>
              <a:gd name="adj7" fmla="val 65628"/>
              <a:gd name="adj8" fmla="val -9754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Thanh menu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Hoàn chỉnh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trang Homepage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5E6EBB-DF67-4F61-AEA6-36EA344D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241281" cy="49244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Bổ sung đoạn mã rồi duyệt và nhận xét: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8AF0C-44AF-47CF-9E86-83B5FA22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402177"/>
            <a:ext cx="7101840" cy="1179223"/>
          </a:xfrm>
          <a:prstGeom prst="rect">
            <a:avLst/>
          </a:prstGeom>
        </p:spPr>
      </p:pic>
      <p:sp>
        <p:nvSpPr>
          <p:cNvPr id="16" name="Callout: Double Bent Line with No Border 15">
            <a:extLst>
              <a:ext uri="{FF2B5EF4-FFF2-40B4-BE49-F238E27FC236}">
                <a16:creationId xmlns:a16="http://schemas.microsoft.com/office/drawing/2014/main" id="{0AB7F0EE-CFA7-43DD-A90E-E73E968C9AD2}"/>
              </a:ext>
            </a:extLst>
          </p:cNvPr>
          <p:cNvSpPr/>
          <p:nvPr/>
        </p:nvSpPr>
        <p:spPr>
          <a:xfrm>
            <a:off x="381000" y="4473317"/>
            <a:ext cx="2286000" cy="1066800"/>
          </a:xfrm>
          <a:prstGeom prst="callout3">
            <a:avLst>
              <a:gd name="adj1" fmla="val -1845"/>
              <a:gd name="adj2" fmla="val 69529"/>
              <a:gd name="adj3" fmla="val -116547"/>
              <a:gd name="adj4" fmla="val 69085"/>
              <a:gd name="adj5" fmla="val -140358"/>
              <a:gd name="adj6" fmla="val 108278"/>
              <a:gd name="adj7" fmla="val -163405"/>
              <a:gd name="adj8" fmla="val 97195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Phần tử</a:t>
            </a:r>
          </a:p>
          <a:p>
            <a:pPr algn="ctr"/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(element)</a:t>
            </a:r>
          </a:p>
        </p:txBody>
      </p:sp>
      <p:sp>
        <p:nvSpPr>
          <p:cNvPr id="20" name="Callout: Double Bent Line with No Border 19">
            <a:extLst>
              <a:ext uri="{FF2B5EF4-FFF2-40B4-BE49-F238E27FC236}">
                <a16:creationId xmlns:a16="http://schemas.microsoft.com/office/drawing/2014/main" id="{27BF7FA2-313F-41E9-8DB2-5B94D15900CD}"/>
              </a:ext>
            </a:extLst>
          </p:cNvPr>
          <p:cNvSpPr/>
          <p:nvPr/>
        </p:nvSpPr>
        <p:spPr>
          <a:xfrm>
            <a:off x="2895600" y="4473317"/>
            <a:ext cx="2286000" cy="1066800"/>
          </a:xfrm>
          <a:prstGeom prst="callout3">
            <a:avLst>
              <a:gd name="adj1" fmla="val -1786"/>
              <a:gd name="adj2" fmla="val 60613"/>
              <a:gd name="adj3" fmla="val -158513"/>
              <a:gd name="adj4" fmla="val 59277"/>
              <a:gd name="adj5" fmla="val -150000"/>
              <a:gd name="adj6" fmla="val 105446"/>
              <a:gd name="adj7" fmla="val -166695"/>
              <a:gd name="adj8" fmla="val 11658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Thuộc tính</a:t>
            </a:r>
          </a:p>
          <a:p>
            <a:pPr algn="ctr"/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(attribute)</a:t>
            </a:r>
          </a:p>
        </p:txBody>
      </p:sp>
      <p:sp>
        <p:nvSpPr>
          <p:cNvPr id="21" name="Callout: Double Bent Line with No Border 20">
            <a:extLst>
              <a:ext uri="{FF2B5EF4-FFF2-40B4-BE49-F238E27FC236}">
                <a16:creationId xmlns:a16="http://schemas.microsoft.com/office/drawing/2014/main" id="{6FDE55D6-C479-4A14-81F8-47C386B3F259}"/>
              </a:ext>
            </a:extLst>
          </p:cNvPr>
          <p:cNvSpPr/>
          <p:nvPr/>
        </p:nvSpPr>
        <p:spPr>
          <a:xfrm>
            <a:off x="5410200" y="4473317"/>
            <a:ext cx="2286000" cy="1066800"/>
          </a:xfrm>
          <a:prstGeom prst="callout3">
            <a:avLst>
              <a:gd name="adj1" fmla="val -1786"/>
              <a:gd name="adj2" fmla="val 49584"/>
              <a:gd name="adj3" fmla="val -34822"/>
              <a:gd name="adj4" fmla="val 49584"/>
              <a:gd name="adj5" fmla="val -63334"/>
              <a:gd name="adj6" fmla="val 100084"/>
              <a:gd name="adj7" fmla="val -161039"/>
              <a:gd name="adj8" fmla="val 587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Giá trị</a:t>
            </a:r>
          </a:p>
          <a:p>
            <a:pPr algn="ctr"/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(value)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406D8E-1FBA-491F-9040-F326B7372D89}"/>
              </a:ext>
            </a:extLst>
          </p:cNvPr>
          <p:cNvGrpSpPr/>
          <p:nvPr/>
        </p:nvGrpSpPr>
        <p:grpSpPr>
          <a:xfrm>
            <a:off x="7770372" y="2209800"/>
            <a:ext cx="4021324" cy="2743200"/>
            <a:chOff x="7770372" y="1447800"/>
            <a:chExt cx="4021324" cy="27432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DD02226-1746-4E9A-976C-A3D847245025}"/>
                </a:ext>
              </a:extLst>
            </p:cNvPr>
            <p:cNvSpPr/>
            <p:nvPr/>
          </p:nvSpPr>
          <p:spPr>
            <a:xfrm>
              <a:off x="8061318" y="2071473"/>
              <a:ext cx="3730378" cy="2119527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40" rtlCol="0" anchor="t" anchorCtr="0"/>
            <a:lstStyle/>
            <a:p>
              <a:endPara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BC89E6-25D8-4BB1-BF47-0D8B625DD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770372" y="1447800"/>
              <a:ext cx="640571" cy="108104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CF7DC90-4F92-49E5-857E-9897B5918CEB}"/>
              </a:ext>
            </a:extLst>
          </p:cNvPr>
          <p:cNvSpPr txBox="1"/>
          <p:nvPr/>
        </p:nvSpPr>
        <p:spPr>
          <a:xfrm>
            <a:off x="8490217" y="3062407"/>
            <a:ext cx="324458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Chỉ ra đâu là cặp thuộc tính, giá trị còn lại?</a:t>
            </a:r>
          </a:p>
        </p:txBody>
      </p:sp>
    </p:spTree>
    <p:extLst>
      <p:ext uri="{BB962C8B-B14F-4D97-AF65-F5344CB8AC3E}">
        <p14:creationId xmlns:p14="http://schemas.microsoft.com/office/powerpoint/2010/main" val="18543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618E-1149-4D88-8971-7F6ECBFD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menu bar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FFF7F-2CFE-48F7-B022-A16410ECD9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A3146-E7AD-4833-8D59-18912D79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84" y="2043888"/>
            <a:ext cx="5877412" cy="4161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B784-0B1F-4ADA-B453-B466C7AF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" y="1348141"/>
            <a:ext cx="10813796" cy="5386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8F08FDE-4992-486F-BA99-3564021F26B0}"/>
              </a:ext>
            </a:extLst>
          </p:cNvPr>
          <p:cNvGrpSpPr/>
          <p:nvPr/>
        </p:nvGrpSpPr>
        <p:grpSpPr>
          <a:xfrm>
            <a:off x="4902200" y="1448126"/>
            <a:ext cx="2835672" cy="2478395"/>
            <a:chOff x="4902200" y="1448126"/>
            <a:chExt cx="2835672" cy="24783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A2431E-87E3-479D-9D68-A5F0CD2A24E4}"/>
                </a:ext>
              </a:extLst>
            </p:cNvPr>
            <p:cNvSpPr/>
            <p:nvPr/>
          </p:nvSpPr>
          <p:spPr>
            <a:xfrm>
              <a:off x="6975872" y="1448126"/>
              <a:ext cx="762000" cy="762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E749C-BCF3-430D-B65C-27B6792DF76F}"/>
                </a:ext>
              </a:extLst>
            </p:cNvPr>
            <p:cNvSpPr/>
            <p:nvPr/>
          </p:nvSpPr>
          <p:spPr>
            <a:xfrm>
              <a:off x="4902200" y="3164521"/>
              <a:ext cx="762000" cy="76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CBD7F61-8FBA-48B4-835E-78EC5C8783BC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rot="5400000">
              <a:off x="5843949" y="2030377"/>
              <a:ext cx="1333174" cy="169267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A23185-1AA9-415F-B944-44C7EF4DCFF1}"/>
              </a:ext>
            </a:extLst>
          </p:cNvPr>
          <p:cNvGrpSpPr/>
          <p:nvPr/>
        </p:nvGrpSpPr>
        <p:grpSpPr>
          <a:xfrm>
            <a:off x="4902200" y="1447800"/>
            <a:ext cx="5232400" cy="3810000"/>
            <a:chOff x="4902200" y="1447800"/>
            <a:chExt cx="5232400" cy="3810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17A720-02BB-4B96-B473-D10DFA03FEEF}"/>
                </a:ext>
              </a:extLst>
            </p:cNvPr>
            <p:cNvSpPr/>
            <p:nvPr/>
          </p:nvSpPr>
          <p:spPr>
            <a:xfrm>
              <a:off x="9372600" y="1447800"/>
              <a:ext cx="762000" cy="762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230B97-8BB8-4730-819C-BAF6B778D814}"/>
                </a:ext>
              </a:extLst>
            </p:cNvPr>
            <p:cNvSpPr/>
            <p:nvPr/>
          </p:nvSpPr>
          <p:spPr>
            <a:xfrm>
              <a:off x="4902200" y="4495800"/>
              <a:ext cx="762000" cy="76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23EF8BA9-2D54-4398-89B4-F4F4367CA2EF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rot="10800000" flipV="1">
              <a:off x="5664200" y="2209800"/>
              <a:ext cx="4089400" cy="2667000"/>
            </a:xfrm>
            <a:prstGeom prst="bentConnector3">
              <a:avLst>
                <a:gd name="adj1" fmla="val -43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6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618E-1149-4D88-8971-7F6ECBFD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menu bar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FFF7F-2CFE-48F7-B022-A16410ECD9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A3146-E7AD-4833-8D59-18912D79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0506"/>
            <a:ext cx="3874516" cy="2743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B784-0B1F-4ADA-B453-B466C7AF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" y="1348141"/>
            <a:ext cx="10813796" cy="538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4EE749C-BCF3-430D-B65C-27B6792DF76F}"/>
              </a:ext>
            </a:extLst>
          </p:cNvPr>
          <p:cNvSpPr/>
          <p:nvPr/>
        </p:nvSpPr>
        <p:spPr>
          <a:xfrm>
            <a:off x="3484484" y="3200400"/>
            <a:ext cx="7620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230B97-8BB8-4730-819C-BAF6B778D814}"/>
              </a:ext>
            </a:extLst>
          </p:cNvPr>
          <p:cNvSpPr/>
          <p:nvPr/>
        </p:nvSpPr>
        <p:spPr>
          <a:xfrm>
            <a:off x="3489564" y="4267200"/>
            <a:ext cx="7620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87201-1146-4707-B9DF-C668A206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171825"/>
            <a:ext cx="620077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DB4A3-68EE-491A-A356-C2148743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533900"/>
            <a:ext cx="4838700" cy="3429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528B73D-7991-4A18-9616-E0F944A9C1C6}"/>
              </a:ext>
            </a:extLst>
          </p:cNvPr>
          <p:cNvSpPr/>
          <p:nvPr/>
        </p:nvSpPr>
        <p:spPr>
          <a:xfrm>
            <a:off x="4876800" y="32004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C024CD-37CE-4028-BD5F-C651099D9540}"/>
              </a:ext>
            </a:extLst>
          </p:cNvPr>
          <p:cNvSpPr/>
          <p:nvPr/>
        </p:nvSpPr>
        <p:spPr>
          <a:xfrm>
            <a:off x="4876800" y="4305300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9D3987-7060-46E6-B740-7CF5B63909D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246484" y="4686300"/>
            <a:ext cx="6303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EFCBA8-2A35-4442-91EF-5726A43B4DD9}"/>
              </a:ext>
            </a:extLst>
          </p:cNvPr>
          <p:cNvCxnSpPr>
            <a:cxnSpLocks/>
          </p:cNvCxnSpPr>
          <p:nvPr/>
        </p:nvCxnSpPr>
        <p:spPr>
          <a:xfrm flipH="1">
            <a:off x="4246484" y="3605212"/>
            <a:ext cx="6303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menu bar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BA81E-7D03-4D39-91FA-179B87EA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295400"/>
            <a:ext cx="10475227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ABAC2-F594-403A-BFD8-BFC4D461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95" y="1295400"/>
            <a:ext cx="924339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Thêm hình ảnh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4DEC4-13E6-4557-A055-A9DFF9B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62586"/>
            <a:ext cx="8259478" cy="465721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263DB7-D5FC-4D63-A4FB-1055E4D0401A}"/>
              </a:ext>
            </a:extLst>
          </p:cNvPr>
          <p:cNvSpPr/>
          <p:nvPr/>
        </p:nvSpPr>
        <p:spPr>
          <a:xfrm>
            <a:off x="1828801" y="5181600"/>
            <a:ext cx="3733800" cy="609600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52732-00CD-44B2-A2CF-BAFE856D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22" y="1362585"/>
            <a:ext cx="6506878" cy="4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Thêm footer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ACBE8-677E-4E90-94DC-936F6F70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828800"/>
            <a:ext cx="3772833" cy="3581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12E7D67-A12C-454E-BE96-BEB8461C0F26}"/>
              </a:ext>
            </a:extLst>
          </p:cNvPr>
          <p:cNvSpPr/>
          <p:nvPr/>
        </p:nvSpPr>
        <p:spPr>
          <a:xfrm>
            <a:off x="2030180" y="2613638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8FB82A-3EDA-4931-AD73-1FE826D36C41}"/>
              </a:ext>
            </a:extLst>
          </p:cNvPr>
          <p:cNvSpPr/>
          <p:nvPr/>
        </p:nvSpPr>
        <p:spPr>
          <a:xfrm>
            <a:off x="2030180" y="3302000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8B2496-ECB2-4342-B590-9BCD5AF1FA18}"/>
              </a:ext>
            </a:extLst>
          </p:cNvPr>
          <p:cNvSpPr/>
          <p:nvPr/>
        </p:nvSpPr>
        <p:spPr>
          <a:xfrm>
            <a:off x="2030180" y="4036038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3A705B-4281-43E6-AF30-B2E843B7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36" y="1828800"/>
            <a:ext cx="6778764" cy="182677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E7B93B-7EE2-43EE-A806-C88190A4914C}"/>
              </a:ext>
            </a:extLst>
          </p:cNvPr>
          <p:cNvSpPr/>
          <p:nvPr/>
        </p:nvSpPr>
        <p:spPr>
          <a:xfrm>
            <a:off x="11455400" y="1828800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4674A-9452-483A-B76B-A9E050F3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1828800"/>
            <a:ext cx="7581900" cy="212442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BA9468D-A02F-41CB-8A2F-07B518B322FB}"/>
              </a:ext>
            </a:extLst>
          </p:cNvPr>
          <p:cNvSpPr/>
          <p:nvPr/>
        </p:nvSpPr>
        <p:spPr>
          <a:xfrm>
            <a:off x="11426825" y="1828800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E73BEF-1233-46FA-8753-D648D9B8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236" y="4114800"/>
            <a:ext cx="7596189" cy="192704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85D0D24-9E56-41E6-BF3E-567677084C06}"/>
              </a:ext>
            </a:extLst>
          </p:cNvPr>
          <p:cNvSpPr/>
          <p:nvPr/>
        </p:nvSpPr>
        <p:spPr>
          <a:xfrm>
            <a:off x="11442700" y="4114800"/>
            <a:ext cx="584200" cy="584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19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Thêm footer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7580-CA43-443E-9833-2C48DDC8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1" y="1313405"/>
            <a:ext cx="949170" cy="6677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E34DE4A-73BF-41EA-8E29-C2B7234F9416}"/>
              </a:ext>
            </a:extLst>
          </p:cNvPr>
          <p:cNvGrpSpPr/>
          <p:nvPr/>
        </p:nvGrpSpPr>
        <p:grpSpPr>
          <a:xfrm>
            <a:off x="762000" y="306765"/>
            <a:ext cx="11211689" cy="5751572"/>
            <a:chOff x="762000" y="306765"/>
            <a:chExt cx="11211689" cy="57515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6A6697-20D7-4BF3-BCCB-AAE21E279031}"/>
                </a:ext>
              </a:extLst>
            </p:cNvPr>
            <p:cNvGrpSpPr/>
            <p:nvPr/>
          </p:nvGrpSpPr>
          <p:grpSpPr>
            <a:xfrm>
              <a:off x="762000" y="1754114"/>
              <a:ext cx="11211689" cy="4304223"/>
              <a:chOff x="389761" y="1917037"/>
              <a:chExt cx="11211689" cy="430422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D6A06F-988F-4DD6-918C-9FB53A94A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761" y="4030510"/>
                <a:ext cx="4429125" cy="219075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397BC1-76BA-4425-ACF0-3CC997A6E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000" y="3059659"/>
                <a:ext cx="6972300" cy="216217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D409A1D-A26E-417E-8EFB-17108F8BA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1150" y="1917037"/>
                <a:ext cx="6210300" cy="192405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B72C57-2E73-4436-9398-BB908BD81900}"/>
                </a:ext>
              </a:extLst>
            </p:cNvPr>
            <p:cNvSpPr/>
            <p:nvPr/>
          </p:nvSpPr>
          <p:spPr>
            <a:xfrm rot="18499207">
              <a:off x="681747" y="1098248"/>
              <a:ext cx="4639430" cy="3056464"/>
            </a:xfrm>
            <a:custGeom>
              <a:avLst/>
              <a:gdLst>
                <a:gd name="connsiteX0" fmla="*/ 0 w 1066800"/>
                <a:gd name="connsiteY0" fmla="*/ 1089900 h 1089900"/>
                <a:gd name="connsiteX1" fmla="*/ 533400 w 1066800"/>
                <a:gd name="connsiteY1" fmla="*/ 0 h 1089900"/>
                <a:gd name="connsiteX2" fmla="*/ 1066800 w 1066800"/>
                <a:gd name="connsiteY2" fmla="*/ 1089900 h 1089900"/>
                <a:gd name="connsiteX3" fmla="*/ 0 w 1066800"/>
                <a:gd name="connsiteY3" fmla="*/ 1089900 h 1089900"/>
                <a:gd name="connsiteX0" fmla="*/ 0 w 3346025"/>
                <a:gd name="connsiteY0" fmla="*/ 1089900 h 3121763"/>
                <a:gd name="connsiteX1" fmla="*/ 533400 w 3346025"/>
                <a:gd name="connsiteY1" fmla="*/ 0 h 3121763"/>
                <a:gd name="connsiteX2" fmla="*/ 3346025 w 3346025"/>
                <a:gd name="connsiteY2" fmla="*/ 3121763 h 3121763"/>
                <a:gd name="connsiteX3" fmla="*/ 0 w 3346025"/>
                <a:gd name="connsiteY3" fmla="*/ 1089900 h 3121763"/>
                <a:gd name="connsiteX0" fmla="*/ 0 w 4619346"/>
                <a:gd name="connsiteY0" fmla="*/ 412740 h 3121763"/>
                <a:gd name="connsiteX1" fmla="*/ 1806721 w 4619346"/>
                <a:gd name="connsiteY1" fmla="*/ 0 h 3121763"/>
                <a:gd name="connsiteX2" fmla="*/ 4619346 w 4619346"/>
                <a:gd name="connsiteY2" fmla="*/ 3121763 h 3121763"/>
                <a:gd name="connsiteX3" fmla="*/ 0 w 4619346"/>
                <a:gd name="connsiteY3" fmla="*/ 412740 h 3121763"/>
                <a:gd name="connsiteX0" fmla="*/ 0 w 4619346"/>
                <a:gd name="connsiteY0" fmla="*/ 412740 h 3121763"/>
                <a:gd name="connsiteX1" fmla="*/ 1806721 w 4619346"/>
                <a:gd name="connsiteY1" fmla="*/ 0 h 3121763"/>
                <a:gd name="connsiteX2" fmla="*/ 4619346 w 4619346"/>
                <a:gd name="connsiteY2" fmla="*/ 3121763 h 3121763"/>
                <a:gd name="connsiteX3" fmla="*/ 0 w 4619346"/>
                <a:gd name="connsiteY3" fmla="*/ 412740 h 3121763"/>
                <a:gd name="connsiteX0" fmla="*/ 0 w 4585275"/>
                <a:gd name="connsiteY0" fmla="*/ 412740 h 5833327"/>
                <a:gd name="connsiteX1" fmla="*/ 1806721 w 4585275"/>
                <a:gd name="connsiteY1" fmla="*/ 0 h 5833327"/>
                <a:gd name="connsiteX2" fmla="*/ 4585275 w 4585275"/>
                <a:gd name="connsiteY2" fmla="*/ 5833326 h 5833327"/>
                <a:gd name="connsiteX3" fmla="*/ 0 w 4585275"/>
                <a:gd name="connsiteY3" fmla="*/ 412740 h 5833327"/>
                <a:gd name="connsiteX0" fmla="*/ 0 w 4585275"/>
                <a:gd name="connsiteY0" fmla="*/ 412740 h 5833325"/>
                <a:gd name="connsiteX1" fmla="*/ 1806721 w 4585275"/>
                <a:gd name="connsiteY1" fmla="*/ 0 h 5833325"/>
                <a:gd name="connsiteX2" fmla="*/ 4585275 w 4585275"/>
                <a:gd name="connsiteY2" fmla="*/ 5833326 h 5833325"/>
                <a:gd name="connsiteX3" fmla="*/ 0 w 4585275"/>
                <a:gd name="connsiteY3" fmla="*/ 412740 h 5833325"/>
                <a:gd name="connsiteX0" fmla="*/ 0 w 4585275"/>
                <a:gd name="connsiteY0" fmla="*/ 412740 h 5833327"/>
                <a:gd name="connsiteX1" fmla="*/ 1806721 w 4585275"/>
                <a:gd name="connsiteY1" fmla="*/ 0 h 5833327"/>
                <a:gd name="connsiteX2" fmla="*/ 4585275 w 4585275"/>
                <a:gd name="connsiteY2" fmla="*/ 5833326 h 5833327"/>
                <a:gd name="connsiteX3" fmla="*/ 0 w 4585275"/>
                <a:gd name="connsiteY3" fmla="*/ 412740 h 5833327"/>
                <a:gd name="connsiteX0" fmla="*/ 0 w 4683756"/>
                <a:gd name="connsiteY0" fmla="*/ 940531 h 5833325"/>
                <a:gd name="connsiteX1" fmla="*/ 1905202 w 4683756"/>
                <a:gd name="connsiteY1" fmla="*/ 0 h 5833325"/>
                <a:gd name="connsiteX2" fmla="*/ 4683756 w 4683756"/>
                <a:gd name="connsiteY2" fmla="*/ 5833326 h 5833325"/>
                <a:gd name="connsiteX3" fmla="*/ 0 w 4683756"/>
                <a:gd name="connsiteY3" fmla="*/ 940531 h 5833325"/>
                <a:gd name="connsiteX0" fmla="*/ 0 w 4683756"/>
                <a:gd name="connsiteY0" fmla="*/ 940531 h 5833327"/>
                <a:gd name="connsiteX1" fmla="*/ 1905202 w 4683756"/>
                <a:gd name="connsiteY1" fmla="*/ 0 h 5833327"/>
                <a:gd name="connsiteX2" fmla="*/ 4683756 w 4683756"/>
                <a:gd name="connsiteY2" fmla="*/ 5833326 h 5833327"/>
                <a:gd name="connsiteX3" fmla="*/ 0 w 4683756"/>
                <a:gd name="connsiteY3" fmla="*/ 940531 h 5833327"/>
                <a:gd name="connsiteX0" fmla="*/ 0 w 4683756"/>
                <a:gd name="connsiteY0" fmla="*/ 957052 h 5849846"/>
                <a:gd name="connsiteX1" fmla="*/ 1831445 w 4683756"/>
                <a:gd name="connsiteY1" fmla="*/ 1 h 5849846"/>
                <a:gd name="connsiteX2" fmla="*/ 4683756 w 4683756"/>
                <a:gd name="connsiteY2" fmla="*/ 5849847 h 5849846"/>
                <a:gd name="connsiteX3" fmla="*/ 0 w 4683756"/>
                <a:gd name="connsiteY3" fmla="*/ 957052 h 5849846"/>
                <a:gd name="connsiteX0" fmla="*/ 0 w 4683756"/>
                <a:gd name="connsiteY0" fmla="*/ 946229 h 5839025"/>
                <a:gd name="connsiteX1" fmla="*/ 1945409 w 4683756"/>
                <a:gd name="connsiteY1" fmla="*/ 1 h 5839025"/>
                <a:gd name="connsiteX2" fmla="*/ 4683756 w 4683756"/>
                <a:gd name="connsiteY2" fmla="*/ 5839024 h 5839025"/>
                <a:gd name="connsiteX3" fmla="*/ 0 w 4683756"/>
                <a:gd name="connsiteY3" fmla="*/ 946229 h 5839025"/>
                <a:gd name="connsiteX0" fmla="*/ 0 w 4683756"/>
                <a:gd name="connsiteY0" fmla="*/ 962207 h 5855001"/>
                <a:gd name="connsiteX1" fmla="*/ 1938753 w 4683756"/>
                <a:gd name="connsiteY1" fmla="*/ 0 h 5855001"/>
                <a:gd name="connsiteX2" fmla="*/ 4683756 w 4683756"/>
                <a:gd name="connsiteY2" fmla="*/ 5855002 h 5855001"/>
                <a:gd name="connsiteX3" fmla="*/ 0 w 4683756"/>
                <a:gd name="connsiteY3" fmla="*/ 962207 h 585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3756" h="5855001">
                  <a:moveTo>
                    <a:pt x="0" y="962207"/>
                  </a:moveTo>
                  <a:lnTo>
                    <a:pt x="1938753" y="0"/>
                  </a:lnTo>
                  <a:cubicBezTo>
                    <a:pt x="2864938" y="1944442"/>
                    <a:pt x="3757571" y="3910560"/>
                    <a:pt x="4683756" y="5855002"/>
                  </a:cubicBezTo>
                  <a:cubicBezTo>
                    <a:pt x="1587292" y="515888"/>
                    <a:pt x="1173111" y="2736276"/>
                    <a:pt x="0" y="96220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tint val="66000"/>
                    <a:satMod val="160000"/>
                  </a:schemeClr>
                </a:gs>
                <a:gs pos="50000">
                  <a:schemeClr val="accent1">
                    <a:lumMod val="75000"/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46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D1D5-03DC-4C75-9F14-680BC24F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B958-FD36-4923-988D-60EA61A580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C2768-5CE8-436E-A059-721FABA2F0E4}"/>
              </a:ext>
            </a:extLst>
          </p:cNvPr>
          <p:cNvSpPr/>
          <p:nvPr/>
        </p:nvSpPr>
        <p:spPr>
          <a:xfrm>
            <a:off x="1988671" y="6138446"/>
            <a:ext cx="4107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Tham khảo https://www.w3schools.com/html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4A3989E-66B4-45D6-85C0-C5F2B01876E6}"/>
              </a:ext>
            </a:extLst>
          </p:cNvPr>
          <p:cNvSpPr/>
          <p:nvPr/>
        </p:nvSpPr>
        <p:spPr>
          <a:xfrm>
            <a:off x="762000" y="1676400"/>
            <a:ext cx="640080" cy="987552"/>
          </a:xfrm>
          <a:custGeom>
            <a:avLst/>
            <a:gdLst>
              <a:gd name="connsiteX0" fmla="*/ 0 w 805117"/>
              <a:gd name="connsiteY0" fmla="*/ 0 h 563582"/>
              <a:gd name="connsiteX1" fmla="*/ 523326 w 805117"/>
              <a:gd name="connsiteY1" fmla="*/ 0 h 563582"/>
              <a:gd name="connsiteX2" fmla="*/ 805117 w 805117"/>
              <a:gd name="connsiteY2" fmla="*/ 281791 h 563582"/>
              <a:gd name="connsiteX3" fmla="*/ 523326 w 805117"/>
              <a:gd name="connsiteY3" fmla="*/ 563582 h 563582"/>
              <a:gd name="connsiteX4" fmla="*/ 0 w 805117"/>
              <a:gd name="connsiteY4" fmla="*/ 563582 h 563582"/>
              <a:gd name="connsiteX5" fmla="*/ 281791 w 805117"/>
              <a:gd name="connsiteY5" fmla="*/ 281791 h 563582"/>
              <a:gd name="connsiteX6" fmla="*/ 0 w 805117"/>
              <a:gd name="connsiteY6" fmla="*/ 0 h 56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117" h="563582">
                <a:moveTo>
                  <a:pt x="805116" y="0"/>
                </a:moveTo>
                <a:lnTo>
                  <a:pt x="805116" y="366328"/>
                </a:lnTo>
                <a:lnTo>
                  <a:pt x="402559" y="563582"/>
                </a:lnTo>
                <a:lnTo>
                  <a:pt x="1" y="366328"/>
                </a:lnTo>
                <a:lnTo>
                  <a:pt x="1" y="0"/>
                </a:lnTo>
                <a:lnTo>
                  <a:pt x="402559" y="197254"/>
                </a:lnTo>
                <a:lnTo>
                  <a:pt x="805116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293221" rIns="11430" bIns="29322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224B56-4FDB-4CB5-94C5-65C93A8A00AA}"/>
              </a:ext>
            </a:extLst>
          </p:cNvPr>
          <p:cNvSpPr/>
          <p:nvPr/>
        </p:nvSpPr>
        <p:spPr>
          <a:xfrm>
            <a:off x="1477983" y="1676400"/>
            <a:ext cx="6599217" cy="640080"/>
          </a:xfrm>
          <a:custGeom>
            <a:avLst/>
            <a:gdLst>
              <a:gd name="connsiteX0" fmla="*/ 87269 w 523601"/>
              <a:gd name="connsiteY0" fmla="*/ 0 h 6599217"/>
              <a:gd name="connsiteX1" fmla="*/ 436332 w 523601"/>
              <a:gd name="connsiteY1" fmla="*/ 0 h 6599217"/>
              <a:gd name="connsiteX2" fmla="*/ 523601 w 523601"/>
              <a:gd name="connsiteY2" fmla="*/ 87269 h 6599217"/>
              <a:gd name="connsiteX3" fmla="*/ 523601 w 523601"/>
              <a:gd name="connsiteY3" fmla="*/ 6599217 h 6599217"/>
              <a:gd name="connsiteX4" fmla="*/ 523601 w 523601"/>
              <a:gd name="connsiteY4" fmla="*/ 6599217 h 6599217"/>
              <a:gd name="connsiteX5" fmla="*/ 0 w 523601"/>
              <a:gd name="connsiteY5" fmla="*/ 6599217 h 6599217"/>
              <a:gd name="connsiteX6" fmla="*/ 0 w 523601"/>
              <a:gd name="connsiteY6" fmla="*/ 6599217 h 6599217"/>
              <a:gd name="connsiteX7" fmla="*/ 0 w 523601"/>
              <a:gd name="connsiteY7" fmla="*/ 87269 h 6599217"/>
              <a:gd name="connsiteX8" fmla="*/ 87269 w 523601"/>
              <a:gd name="connsiteY8" fmla="*/ 0 h 6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601" h="6599217">
                <a:moveTo>
                  <a:pt x="523601" y="1099901"/>
                </a:moveTo>
                <a:lnTo>
                  <a:pt x="523601" y="5499316"/>
                </a:lnTo>
                <a:cubicBezTo>
                  <a:pt x="523601" y="6106767"/>
                  <a:pt x="520501" y="6599211"/>
                  <a:pt x="516677" y="6599211"/>
                </a:cubicBezTo>
                <a:lnTo>
                  <a:pt x="0" y="6599211"/>
                </a:lnTo>
                <a:lnTo>
                  <a:pt x="0" y="6599211"/>
                </a:lnTo>
                <a:lnTo>
                  <a:pt x="0" y="6"/>
                </a:lnTo>
                <a:lnTo>
                  <a:pt x="0" y="6"/>
                </a:lnTo>
                <a:lnTo>
                  <a:pt x="516677" y="6"/>
                </a:lnTo>
                <a:cubicBezTo>
                  <a:pt x="520501" y="6"/>
                  <a:pt x="523601" y="492450"/>
                  <a:pt x="523601" y="1099901"/>
                </a:cubicBez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0"/>
            </a:schemeClr>
          </a:solidFill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35720" rIns="35720" bIns="35720" numCol="1" spcCol="1270" anchor="ctr" anchorCtr="0">
            <a:noAutofit/>
          </a:bodyPr>
          <a:lstStyle/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 thiệu về website, webpage, liên kết;</a:t>
            </a:r>
            <a:endParaRPr lang="en-US" sz="280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4E4ECA7-0D18-43ED-8B38-57C1616495A6}"/>
              </a:ext>
            </a:extLst>
          </p:cNvPr>
          <p:cNvSpPr/>
          <p:nvPr/>
        </p:nvSpPr>
        <p:spPr>
          <a:xfrm>
            <a:off x="762000" y="2594017"/>
            <a:ext cx="640080" cy="987552"/>
          </a:xfrm>
          <a:custGeom>
            <a:avLst/>
            <a:gdLst>
              <a:gd name="connsiteX0" fmla="*/ 0 w 805117"/>
              <a:gd name="connsiteY0" fmla="*/ 0 h 563582"/>
              <a:gd name="connsiteX1" fmla="*/ 523326 w 805117"/>
              <a:gd name="connsiteY1" fmla="*/ 0 h 563582"/>
              <a:gd name="connsiteX2" fmla="*/ 805117 w 805117"/>
              <a:gd name="connsiteY2" fmla="*/ 281791 h 563582"/>
              <a:gd name="connsiteX3" fmla="*/ 523326 w 805117"/>
              <a:gd name="connsiteY3" fmla="*/ 563582 h 563582"/>
              <a:gd name="connsiteX4" fmla="*/ 0 w 805117"/>
              <a:gd name="connsiteY4" fmla="*/ 563582 h 563582"/>
              <a:gd name="connsiteX5" fmla="*/ 281791 w 805117"/>
              <a:gd name="connsiteY5" fmla="*/ 281791 h 563582"/>
              <a:gd name="connsiteX6" fmla="*/ 0 w 805117"/>
              <a:gd name="connsiteY6" fmla="*/ 0 h 56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117" h="563582">
                <a:moveTo>
                  <a:pt x="805116" y="0"/>
                </a:moveTo>
                <a:lnTo>
                  <a:pt x="805116" y="366328"/>
                </a:lnTo>
                <a:lnTo>
                  <a:pt x="402559" y="563582"/>
                </a:lnTo>
                <a:lnTo>
                  <a:pt x="1" y="366328"/>
                </a:lnTo>
                <a:lnTo>
                  <a:pt x="1" y="0"/>
                </a:lnTo>
                <a:lnTo>
                  <a:pt x="402559" y="197254"/>
                </a:lnTo>
                <a:lnTo>
                  <a:pt x="805116" y="0"/>
                </a:lnTo>
                <a:close/>
              </a:path>
            </a:pathLst>
          </a:custGeom>
        </p:spPr>
        <p:style>
          <a:lnRef idx="2">
            <a:schemeClr val="accent3">
              <a:hueOff val="2250053"/>
              <a:satOff val="-3376"/>
              <a:lumOff val="-549"/>
              <a:alphaOff val="0"/>
            </a:schemeClr>
          </a:lnRef>
          <a:fillRef idx="1">
            <a:schemeClr val="accent3">
              <a:hueOff val="2250053"/>
              <a:satOff val="-3376"/>
              <a:lumOff val="-549"/>
              <a:alphaOff val="0"/>
            </a:schemeClr>
          </a:fillRef>
          <a:effectRef idx="0">
            <a:schemeClr val="accent3">
              <a:hueOff val="2250053"/>
              <a:satOff val="-3376"/>
              <a:lumOff val="-54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293221" rIns="11430" bIns="29322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E0D74C-AE9F-4BDE-A62B-03E0B06639A8}"/>
              </a:ext>
            </a:extLst>
          </p:cNvPr>
          <p:cNvSpPr/>
          <p:nvPr/>
        </p:nvSpPr>
        <p:spPr>
          <a:xfrm>
            <a:off x="1477982" y="2594016"/>
            <a:ext cx="6599218" cy="640080"/>
          </a:xfrm>
          <a:custGeom>
            <a:avLst/>
            <a:gdLst>
              <a:gd name="connsiteX0" fmla="*/ 87223 w 523326"/>
              <a:gd name="connsiteY0" fmla="*/ 0 h 6599217"/>
              <a:gd name="connsiteX1" fmla="*/ 436103 w 523326"/>
              <a:gd name="connsiteY1" fmla="*/ 0 h 6599217"/>
              <a:gd name="connsiteX2" fmla="*/ 523326 w 523326"/>
              <a:gd name="connsiteY2" fmla="*/ 87223 h 6599217"/>
              <a:gd name="connsiteX3" fmla="*/ 523326 w 523326"/>
              <a:gd name="connsiteY3" fmla="*/ 6599217 h 6599217"/>
              <a:gd name="connsiteX4" fmla="*/ 523326 w 523326"/>
              <a:gd name="connsiteY4" fmla="*/ 6599217 h 6599217"/>
              <a:gd name="connsiteX5" fmla="*/ 0 w 523326"/>
              <a:gd name="connsiteY5" fmla="*/ 6599217 h 6599217"/>
              <a:gd name="connsiteX6" fmla="*/ 0 w 523326"/>
              <a:gd name="connsiteY6" fmla="*/ 6599217 h 6599217"/>
              <a:gd name="connsiteX7" fmla="*/ 0 w 523326"/>
              <a:gd name="connsiteY7" fmla="*/ 87223 h 6599217"/>
              <a:gd name="connsiteX8" fmla="*/ 87223 w 523326"/>
              <a:gd name="connsiteY8" fmla="*/ 0 h 6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326" h="6599217">
                <a:moveTo>
                  <a:pt x="523326" y="1099899"/>
                </a:moveTo>
                <a:lnTo>
                  <a:pt x="523326" y="5499318"/>
                </a:lnTo>
                <a:cubicBezTo>
                  <a:pt x="523326" y="6106773"/>
                  <a:pt x="520229" y="6599211"/>
                  <a:pt x="516409" y="6599211"/>
                </a:cubicBezTo>
                <a:lnTo>
                  <a:pt x="0" y="6599211"/>
                </a:lnTo>
                <a:lnTo>
                  <a:pt x="0" y="6599211"/>
                </a:lnTo>
                <a:lnTo>
                  <a:pt x="0" y="6"/>
                </a:lnTo>
                <a:lnTo>
                  <a:pt x="0" y="6"/>
                </a:lnTo>
                <a:lnTo>
                  <a:pt x="516409" y="6"/>
                </a:lnTo>
                <a:cubicBezTo>
                  <a:pt x="520229" y="6"/>
                  <a:pt x="523326" y="492444"/>
                  <a:pt x="523326" y="1099899"/>
                </a:cubicBez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0"/>
            </a:schemeClr>
          </a:solidFill>
        </p:spPr>
        <p:style>
          <a:lnRef idx="2">
            <a:schemeClr val="accent3">
              <a:hueOff val="2250053"/>
              <a:satOff val="-3376"/>
              <a:lumOff val="-549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3" tIns="35707" rIns="35707" bIns="35708" numCol="1" spcCol="1270" anchor="ctr" anchorCtr="0">
            <a:noAutofit/>
          </a:bodyPr>
          <a:lstStyle/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vi-VN" sz="28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thành phần cơ bản trong một webpage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2800" kern="12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908A71-57E9-43D5-9BF0-237C2281E595}"/>
              </a:ext>
            </a:extLst>
          </p:cNvPr>
          <p:cNvSpPr/>
          <p:nvPr/>
        </p:nvSpPr>
        <p:spPr>
          <a:xfrm>
            <a:off x="762000" y="3508416"/>
            <a:ext cx="640080" cy="987552"/>
          </a:xfrm>
          <a:custGeom>
            <a:avLst/>
            <a:gdLst>
              <a:gd name="connsiteX0" fmla="*/ 0 w 805117"/>
              <a:gd name="connsiteY0" fmla="*/ 0 h 563582"/>
              <a:gd name="connsiteX1" fmla="*/ 523326 w 805117"/>
              <a:gd name="connsiteY1" fmla="*/ 0 h 563582"/>
              <a:gd name="connsiteX2" fmla="*/ 805117 w 805117"/>
              <a:gd name="connsiteY2" fmla="*/ 281791 h 563582"/>
              <a:gd name="connsiteX3" fmla="*/ 523326 w 805117"/>
              <a:gd name="connsiteY3" fmla="*/ 563582 h 563582"/>
              <a:gd name="connsiteX4" fmla="*/ 0 w 805117"/>
              <a:gd name="connsiteY4" fmla="*/ 563582 h 563582"/>
              <a:gd name="connsiteX5" fmla="*/ 281791 w 805117"/>
              <a:gd name="connsiteY5" fmla="*/ 281791 h 563582"/>
              <a:gd name="connsiteX6" fmla="*/ 0 w 805117"/>
              <a:gd name="connsiteY6" fmla="*/ 0 h 56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117" h="563582">
                <a:moveTo>
                  <a:pt x="805116" y="0"/>
                </a:moveTo>
                <a:lnTo>
                  <a:pt x="805116" y="366328"/>
                </a:lnTo>
                <a:lnTo>
                  <a:pt x="402559" y="563582"/>
                </a:lnTo>
                <a:lnTo>
                  <a:pt x="1" y="366328"/>
                </a:lnTo>
                <a:lnTo>
                  <a:pt x="1" y="0"/>
                </a:lnTo>
                <a:lnTo>
                  <a:pt x="402559" y="197254"/>
                </a:lnTo>
                <a:lnTo>
                  <a:pt x="805116" y="0"/>
                </a:lnTo>
                <a:close/>
              </a:path>
            </a:pathLst>
          </a:custGeom>
        </p:spPr>
        <p:style>
          <a:lnRef idx="2">
            <a:schemeClr val="accent3">
              <a:hueOff val="4500106"/>
              <a:satOff val="-6752"/>
              <a:lumOff val="-1098"/>
              <a:alphaOff val="0"/>
            </a:schemeClr>
          </a:lnRef>
          <a:fillRef idx="1">
            <a:schemeClr val="accent3">
              <a:hueOff val="4500106"/>
              <a:satOff val="-6752"/>
              <a:lumOff val="-1098"/>
              <a:alphaOff val="0"/>
            </a:schemeClr>
          </a:fillRef>
          <a:effectRef idx="0">
            <a:schemeClr val="accent3">
              <a:hueOff val="4500106"/>
              <a:satOff val="-6752"/>
              <a:lumOff val="-109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293221" rIns="11430" bIns="29322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AD2B5C-BF65-4A18-B34B-4536DF6A0D85}"/>
              </a:ext>
            </a:extLst>
          </p:cNvPr>
          <p:cNvSpPr/>
          <p:nvPr/>
        </p:nvSpPr>
        <p:spPr>
          <a:xfrm>
            <a:off x="1477982" y="3508416"/>
            <a:ext cx="6599218" cy="640080"/>
          </a:xfrm>
          <a:custGeom>
            <a:avLst/>
            <a:gdLst>
              <a:gd name="connsiteX0" fmla="*/ 87223 w 523326"/>
              <a:gd name="connsiteY0" fmla="*/ 0 h 6599217"/>
              <a:gd name="connsiteX1" fmla="*/ 436103 w 523326"/>
              <a:gd name="connsiteY1" fmla="*/ 0 h 6599217"/>
              <a:gd name="connsiteX2" fmla="*/ 523326 w 523326"/>
              <a:gd name="connsiteY2" fmla="*/ 87223 h 6599217"/>
              <a:gd name="connsiteX3" fmla="*/ 523326 w 523326"/>
              <a:gd name="connsiteY3" fmla="*/ 6599217 h 6599217"/>
              <a:gd name="connsiteX4" fmla="*/ 523326 w 523326"/>
              <a:gd name="connsiteY4" fmla="*/ 6599217 h 6599217"/>
              <a:gd name="connsiteX5" fmla="*/ 0 w 523326"/>
              <a:gd name="connsiteY5" fmla="*/ 6599217 h 6599217"/>
              <a:gd name="connsiteX6" fmla="*/ 0 w 523326"/>
              <a:gd name="connsiteY6" fmla="*/ 6599217 h 6599217"/>
              <a:gd name="connsiteX7" fmla="*/ 0 w 523326"/>
              <a:gd name="connsiteY7" fmla="*/ 87223 h 6599217"/>
              <a:gd name="connsiteX8" fmla="*/ 87223 w 523326"/>
              <a:gd name="connsiteY8" fmla="*/ 0 h 6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326" h="6599217">
                <a:moveTo>
                  <a:pt x="523326" y="1099899"/>
                </a:moveTo>
                <a:lnTo>
                  <a:pt x="523326" y="5499318"/>
                </a:lnTo>
                <a:cubicBezTo>
                  <a:pt x="523326" y="6106773"/>
                  <a:pt x="520229" y="6599211"/>
                  <a:pt x="516409" y="6599211"/>
                </a:cubicBezTo>
                <a:lnTo>
                  <a:pt x="0" y="6599211"/>
                </a:lnTo>
                <a:lnTo>
                  <a:pt x="0" y="6599211"/>
                </a:lnTo>
                <a:lnTo>
                  <a:pt x="0" y="6"/>
                </a:lnTo>
                <a:lnTo>
                  <a:pt x="0" y="6"/>
                </a:lnTo>
                <a:lnTo>
                  <a:pt x="516409" y="6"/>
                </a:lnTo>
                <a:cubicBezTo>
                  <a:pt x="520229" y="6"/>
                  <a:pt x="523326" y="492444"/>
                  <a:pt x="523326" y="1099899"/>
                </a:cubicBez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0"/>
            </a:schemeClr>
          </a:solidFill>
        </p:spPr>
        <p:style>
          <a:lnRef idx="2">
            <a:schemeClr val="accent3">
              <a:hueOff val="4500106"/>
              <a:satOff val="-6752"/>
              <a:lumOff val="-1098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3" tIns="35707" rIns="35707" bIns="35708" numCol="1" spcCol="1270" anchor="ctr" anchorCtr="0">
            <a:noAutofit/>
          </a:bodyPr>
          <a:lstStyle/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 hành tạo một website đơn giản;</a:t>
            </a:r>
            <a:endParaRPr lang="en-US" sz="2800" kern="12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D11781D-9318-466C-967F-11FEB0813EA6}"/>
              </a:ext>
            </a:extLst>
          </p:cNvPr>
          <p:cNvSpPr/>
          <p:nvPr/>
        </p:nvSpPr>
        <p:spPr>
          <a:xfrm>
            <a:off x="762000" y="4422648"/>
            <a:ext cx="640080" cy="987552"/>
          </a:xfrm>
          <a:custGeom>
            <a:avLst/>
            <a:gdLst>
              <a:gd name="connsiteX0" fmla="*/ 0 w 805117"/>
              <a:gd name="connsiteY0" fmla="*/ 0 h 563582"/>
              <a:gd name="connsiteX1" fmla="*/ 523326 w 805117"/>
              <a:gd name="connsiteY1" fmla="*/ 0 h 563582"/>
              <a:gd name="connsiteX2" fmla="*/ 805117 w 805117"/>
              <a:gd name="connsiteY2" fmla="*/ 281791 h 563582"/>
              <a:gd name="connsiteX3" fmla="*/ 523326 w 805117"/>
              <a:gd name="connsiteY3" fmla="*/ 563582 h 563582"/>
              <a:gd name="connsiteX4" fmla="*/ 0 w 805117"/>
              <a:gd name="connsiteY4" fmla="*/ 563582 h 563582"/>
              <a:gd name="connsiteX5" fmla="*/ 281791 w 805117"/>
              <a:gd name="connsiteY5" fmla="*/ 281791 h 563582"/>
              <a:gd name="connsiteX6" fmla="*/ 0 w 805117"/>
              <a:gd name="connsiteY6" fmla="*/ 0 h 56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117" h="563582">
                <a:moveTo>
                  <a:pt x="805116" y="0"/>
                </a:moveTo>
                <a:lnTo>
                  <a:pt x="805116" y="366328"/>
                </a:lnTo>
                <a:lnTo>
                  <a:pt x="402559" y="563582"/>
                </a:lnTo>
                <a:lnTo>
                  <a:pt x="1" y="366328"/>
                </a:lnTo>
                <a:lnTo>
                  <a:pt x="1" y="0"/>
                </a:lnTo>
                <a:lnTo>
                  <a:pt x="402559" y="197254"/>
                </a:lnTo>
                <a:lnTo>
                  <a:pt x="80511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hueOff val="4500106"/>
              <a:satOff val="-6752"/>
              <a:lumOff val="-1098"/>
              <a:alphaOff val="0"/>
            </a:schemeClr>
          </a:lnRef>
          <a:fillRef idx="1">
            <a:schemeClr val="accent3">
              <a:hueOff val="4500106"/>
              <a:satOff val="-6752"/>
              <a:lumOff val="-1098"/>
              <a:alphaOff val="0"/>
            </a:schemeClr>
          </a:fillRef>
          <a:effectRef idx="0">
            <a:schemeClr val="accent3">
              <a:hueOff val="4500106"/>
              <a:satOff val="-6752"/>
              <a:lumOff val="-109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293221" rIns="11430" bIns="29322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BB3622-B38F-4569-8DBE-7962C54562F7}"/>
              </a:ext>
            </a:extLst>
          </p:cNvPr>
          <p:cNvSpPr/>
          <p:nvPr/>
        </p:nvSpPr>
        <p:spPr>
          <a:xfrm>
            <a:off x="1477982" y="4422648"/>
            <a:ext cx="6599218" cy="640080"/>
          </a:xfrm>
          <a:custGeom>
            <a:avLst/>
            <a:gdLst>
              <a:gd name="connsiteX0" fmla="*/ 87223 w 523326"/>
              <a:gd name="connsiteY0" fmla="*/ 0 h 6599217"/>
              <a:gd name="connsiteX1" fmla="*/ 436103 w 523326"/>
              <a:gd name="connsiteY1" fmla="*/ 0 h 6599217"/>
              <a:gd name="connsiteX2" fmla="*/ 523326 w 523326"/>
              <a:gd name="connsiteY2" fmla="*/ 87223 h 6599217"/>
              <a:gd name="connsiteX3" fmla="*/ 523326 w 523326"/>
              <a:gd name="connsiteY3" fmla="*/ 6599217 h 6599217"/>
              <a:gd name="connsiteX4" fmla="*/ 523326 w 523326"/>
              <a:gd name="connsiteY4" fmla="*/ 6599217 h 6599217"/>
              <a:gd name="connsiteX5" fmla="*/ 0 w 523326"/>
              <a:gd name="connsiteY5" fmla="*/ 6599217 h 6599217"/>
              <a:gd name="connsiteX6" fmla="*/ 0 w 523326"/>
              <a:gd name="connsiteY6" fmla="*/ 6599217 h 6599217"/>
              <a:gd name="connsiteX7" fmla="*/ 0 w 523326"/>
              <a:gd name="connsiteY7" fmla="*/ 87223 h 6599217"/>
              <a:gd name="connsiteX8" fmla="*/ 87223 w 523326"/>
              <a:gd name="connsiteY8" fmla="*/ 0 h 6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326" h="6599217">
                <a:moveTo>
                  <a:pt x="523326" y="1099899"/>
                </a:moveTo>
                <a:lnTo>
                  <a:pt x="523326" y="5499318"/>
                </a:lnTo>
                <a:cubicBezTo>
                  <a:pt x="523326" y="6106773"/>
                  <a:pt x="520229" y="6599211"/>
                  <a:pt x="516409" y="6599211"/>
                </a:cubicBezTo>
                <a:lnTo>
                  <a:pt x="0" y="6599211"/>
                </a:lnTo>
                <a:lnTo>
                  <a:pt x="0" y="6599211"/>
                </a:lnTo>
                <a:lnTo>
                  <a:pt x="0" y="6"/>
                </a:lnTo>
                <a:lnTo>
                  <a:pt x="0" y="6"/>
                </a:lnTo>
                <a:lnTo>
                  <a:pt x="516409" y="6"/>
                </a:lnTo>
                <a:cubicBezTo>
                  <a:pt x="520229" y="6"/>
                  <a:pt x="523326" y="492444"/>
                  <a:pt x="523326" y="1099899"/>
                </a:cubicBez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hueOff val="4500106"/>
              <a:satOff val="-6752"/>
              <a:lumOff val="-1098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3" tIns="35707" rIns="35707" bIns="35708" numCol="1" spcCol="1270" anchor="ctr" anchorCtr="0">
            <a:noAutofit/>
          </a:bodyPr>
          <a:lstStyle/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Xuất bản website lên Heroku.</a:t>
            </a:r>
            <a:endParaRPr lang="en-US" sz="280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74CC568-7BA1-4EBE-8887-844081D3C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15400" y="3172761"/>
            <a:ext cx="2514600" cy="18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79F-3E12-42B8-8CA6-65654714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Thêm footer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BD9A-9086-41DD-927A-A27E1D51A4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8329D3-FCAD-4896-B05D-68BD955F9438}"/>
              </a:ext>
            </a:extLst>
          </p:cNvPr>
          <p:cNvGrpSpPr/>
          <p:nvPr/>
        </p:nvGrpSpPr>
        <p:grpSpPr>
          <a:xfrm>
            <a:off x="7585753" y="2133600"/>
            <a:ext cx="4377647" cy="2209800"/>
            <a:chOff x="7414049" y="1371600"/>
            <a:chExt cx="4377647" cy="22098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39E6F2-A7DA-425D-8E58-38C891CC3DEA}"/>
                </a:ext>
              </a:extLst>
            </p:cNvPr>
            <p:cNvSpPr/>
            <p:nvPr/>
          </p:nvSpPr>
          <p:spPr>
            <a:xfrm>
              <a:off x="7476139" y="1738987"/>
              <a:ext cx="4315557" cy="1842413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40" rtlCol="0" anchor="t" anchorCtr="0"/>
            <a:lstStyle/>
            <a:p>
              <a:endPara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0277B6-8F00-4947-8A7D-B53D6EA31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414049" y="1371600"/>
              <a:ext cx="640571" cy="10810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FC3CC2-6B88-485B-BB2A-B0124A8653B5}"/>
              </a:ext>
            </a:extLst>
          </p:cNvPr>
          <p:cNvSpPr txBox="1"/>
          <p:nvPr/>
        </p:nvSpPr>
        <p:spPr>
          <a:xfrm>
            <a:off x="7832755" y="2598003"/>
            <a:ext cx="422310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sz="340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Hoàn chỉnh Courses, Contact. </a:t>
            </a:r>
            <a:r>
              <a:rPr lang="en-US" sz="3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Hãy so sánh kết quả?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C367D-84A4-4FBF-A136-DF9561E70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0" y="1371600"/>
            <a:ext cx="6953658" cy="4648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8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EF6A-2E5B-47CB-AFF0-BE35308D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tuỳ biến CSS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38C5-758A-42E3-8DA5-420CB2A22B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4C5C1-DA5C-4829-BDDC-F76F93F0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371600"/>
            <a:ext cx="4381500" cy="462915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7550B4E-1097-411E-84D5-1BF620051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151" y="4343400"/>
            <a:ext cx="6172201" cy="11387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Tạo file: </a:t>
            </a:r>
            <a:r>
              <a:rPr lang="en-US" b="1"/>
              <a:t>style</a:t>
            </a:r>
            <a:r>
              <a:rPr lang="en-US"/>
              <a:t>.css,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Bổ sung đoạn mã như hình: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9FED6-747E-430D-910A-3C620DF98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38400" y="1481326"/>
            <a:ext cx="1447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EF6A-2E5B-47CB-AFF0-BE35308D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một website | tuỳ biến CSS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38C5-758A-42E3-8DA5-420CB2A22B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7550B4E-1097-411E-84D5-1BF620051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668001" cy="11387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Mở các file: </a:t>
            </a:r>
            <a:r>
              <a:rPr lang="en-US" b="1"/>
              <a:t>index</a:t>
            </a:r>
            <a:r>
              <a:rPr lang="en-US"/>
              <a:t>.html, </a:t>
            </a:r>
            <a:r>
              <a:rPr lang="en-US" b="1"/>
              <a:t>courses</a:t>
            </a:r>
            <a:r>
              <a:rPr lang="en-US"/>
              <a:t>.html, </a:t>
            </a:r>
            <a:r>
              <a:rPr lang="en-US" b="1"/>
              <a:t>contact</a:t>
            </a:r>
            <a:r>
              <a:rPr lang="en-US"/>
              <a:t>.html,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Bổ sung đoạn mã như hình: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ED5BF-CEF1-4648-91A0-222BDE37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56" y="3048000"/>
            <a:ext cx="6900487" cy="169756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A8737B-ED46-4E8A-A743-ABE86D02433A}"/>
              </a:ext>
            </a:extLst>
          </p:cNvPr>
          <p:cNvSpPr/>
          <p:nvPr/>
        </p:nvSpPr>
        <p:spPr>
          <a:xfrm>
            <a:off x="3810000" y="4038600"/>
            <a:ext cx="5562600" cy="35082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Khác biệt từ HTML5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BE1609-DB20-47FF-9BDD-7009552E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10" y="1297262"/>
            <a:ext cx="4830690" cy="46854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4346C3-28CE-41D7-B1E5-D74B22FF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19" y="1300987"/>
            <a:ext cx="5073981" cy="4681728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52E64AE-61A7-4BD5-BE9F-F4AFB5BB88FA}"/>
              </a:ext>
            </a:extLst>
          </p:cNvPr>
          <p:cNvSpPr/>
          <p:nvPr/>
        </p:nvSpPr>
        <p:spPr>
          <a:xfrm>
            <a:off x="6004755" y="3496340"/>
            <a:ext cx="304800" cy="4572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5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Khác biệt từ HTML5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D9FE1-2714-4F91-8A65-083774586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58825"/>
            <a:ext cx="3087647" cy="4782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81BAB-9543-4B34-92CA-29321BBE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2876"/>
            <a:ext cx="6321982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32D0-6214-4983-A274-0926E40A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Khác biệt từ HTML5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552-5FD5-4D2C-BF6A-E0CBF379F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DB1BC-5DD6-4C9C-9CC9-C86661B9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1120"/>
            <a:ext cx="5033937" cy="4754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F9249-9757-4533-9FB7-75F6B9A3A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1" y="1341120"/>
            <a:ext cx="628571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Hoàn chỉnh website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909958-78F0-406C-9C8A-230E2036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241281" cy="11387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Tạo file: </a:t>
            </a:r>
            <a:r>
              <a:rPr lang="en-US" b="1"/>
              <a:t>login</a:t>
            </a:r>
            <a:r>
              <a:rPr lang="en-US"/>
              <a:t>.html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Bổ sung như các hình: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6A3D4-0A2F-4116-9B77-A3528532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191003"/>
            <a:ext cx="6533894" cy="48006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1E0AA7-92EE-48BD-89E9-A9152003DCC7}"/>
              </a:ext>
            </a:extLst>
          </p:cNvPr>
          <p:cNvSpPr/>
          <p:nvPr/>
        </p:nvSpPr>
        <p:spPr>
          <a:xfrm>
            <a:off x="6248400" y="2057400"/>
            <a:ext cx="5486400" cy="3810000"/>
          </a:xfrm>
          <a:prstGeom prst="roundRect">
            <a:avLst>
              <a:gd name="adj" fmla="val 6985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A507FE-2167-4906-A76A-D396637B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7" y="2743199"/>
            <a:ext cx="4101336" cy="32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8ECBB6-494F-4110-911B-6A4D5DECDD10}"/>
              </a:ext>
            </a:extLst>
          </p:cNvPr>
          <p:cNvSpPr txBox="1"/>
          <p:nvPr/>
        </p:nvSpPr>
        <p:spPr>
          <a:xfrm>
            <a:off x="2133600" y="2967335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Chúc mừng!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01A58-64B9-48F6-829E-61148A6D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47800"/>
            <a:ext cx="48978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60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E228-3FE7-4DAA-87CC-9846FCFF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Đăng ký dịch vụ </a:t>
            </a:r>
            <a:r>
              <a:rPr lang="en-US"/>
              <a:t>heroku.com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8579E-FB4D-4DDA-ACB2-059AC20E3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Chọn “</a:t>
            </a:r>
            <a:r>
              <a:rPr lang="en-US" sz="2800">
                <a:highlight>
                  <a:srgbClr val="D4FDD3"/>
                </a:highlight>
              </a:rPr>
              <a:t>SIGNUP FOR FREE</a:t>
            </a:r>
            <a:r>
              <a:rPr lang="en-US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384F-CB71-449D-85DE-A191A91EB8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FE41A-CA80-4368-87FB-1E237F10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81177"/>
            <a:ext cx="6901986" cy="40386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54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197EA-317C-46E7-A91E-0A95DCA281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1B8C2-46BC-40E6-8DD2-286B67F5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9" y="1743640"/>
            <a:ext cx="2260629" cy="33707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1FE4E-45B8-4623-870B-C3860082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292777"/>
            <a:ext cx="4476750" cy="15623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C46F8F-9203-4E0E-A4C3-7F2DC28DE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40" y="1388596"/>
            <a:ext cx="2669811" cy="33707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956DE1-72CE-482D-8E84-5FBDCD4D446F}"/>
              </a:ext>
            </a:extLst>
          </p:cNvPr>
          <p:cNvSpPr/>
          <p:nvPr/>
        </p:nvSpPr>
        <p:spPr>
          <a:xfrm>
            <a:off x="2895600" y="2819400"/>
            <a:ext cx="6096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8C9D81-0CBB-4817-AB3E-72BA9FB99AA5}"/>
              </a:ext>
            </a:extLst>
          </p:cNvPr>
          <p:cNvSpPr/>
          <p:nvPr/>
        </p:nvSpPr>
        <p:spPr>
          <a:xfrm>
            <a:off x="8305800" y="2819400"/>
            <a:ext cx="6096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D3B5C5-7F2C-4EE2-9C9C-ADEBD6C9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Đăng ký dịch vụ </a:t>
            </a:r>
            <a:r>
              <a:rPr lang="en-US"/>
              <a:t>heroku.com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4367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0E6F-3E06-4463-B8FE-314B725B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Chuẩn bị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1EC7-A56C-4650-B26B-DF64FFBF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382E3-6DAF-4369-8582-A4352F274A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0CFD9-62F2-4C85-8458-B1629476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1851" y="2352995"/>
            <a:ext cx="1649089" cy="164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5F670-4CD0-4AEC-93B9-E4176B89A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54036" y="1219200"/>
            <a:ext cx="4642884" cy="4642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0735C-A61F-4305-8CCE-FCD6AE2DA6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3800" y="4246982"/>
            <a:ext cx="1674109" cy="1447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B7465-BED0-4713-B857-8DC8EEF4134C}"/>
              </a:ext>
            </a:extLst>
          </p:cNvPr>
          <p:cNvSpPr txBox="1"/>
          <p:nvPr/>
        </p:nvSpPr>
        <p:spPr>
          <a:xfrm>
            <a:off x="2131219" y="6975980"/>
            <a:ext cx="38766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Notepad%2B%2B_Logo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179D79-4598-4C48-B4EC-5BB477C6A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93961" y="908526"/>
            <a:ext cx="137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FDA50-16C2-4F7C-BEAF-7817D3CF726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31742" y="2514600"/>
            <a:ext cx="1325880" cy="13258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3A9314-86AF-48A6-903E-05D78D1B9723}"/>
              </a:ext>
            </a:extLst>
          </p:cNvPr>
          <p:cNvSpPr/>
          <p:nvPr/>
        </p:nvSpPr>
        <p:spPr>
          <a:xfrm rot="2434608">
            <a:off x="1716039" y="3681648"/>
            <a:ext cx="30300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15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 hướng dẫn</a:t>
            </a:r>
          </a:p>
        </p:txBody>
      </p:sp>
    </p:spTree>
    <p:extLst>
      <p:ext uri="{BB962C8B-B14F-4D97-AF65-F5344CB8AC3E}">
        <p14:creationId xmlns:p14="http://schemas.microsoft.com/office/powerpoint/2010/main" val="30417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9C96-A7B9-4F8E-8F4B-6D3A38FF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Đăng ký dịch vụ </a:t>
            </a:r>
            <a:r>
              <a:rPr lang="en-US"/>
              <a:t>heroku.com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CA18-1753-4E3F-8E85-7262B662C9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307EF-6065-46FD-B7E4-6669C09B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829849"/>
            <a:ext cx="2020799" cy="2190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09B53-8E1A-4E3E-B825-296B3103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7063"/>
            <a:ext cx="2169360" cy="20051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4EB580-5245-4DC4-9113-AB82EE95D707}"/>
              </a:ext>
            </a:extLst>
          </p:cNvPr>
          <p:cNvSpPr/>
          <p:nvPr/>
        </p:nvSpPr>
        <p:spPr>
          <a:xfrm>
            <a:off x="3370680" y="3657600"/>
            <a:ext cx="6096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5AA8FA-4896-4FEA-9019-2033A4DA0B2C}"/>
              </a:ext>
            </a:extLst>
          </p:cNvPr>
          <p:cNvSpPr/>
          <p:nvPr/>
        </p:nvSpPr>
        <p:spPr>
          <a:xfrm>
            <a:off x="8077200" y="4343400"/>
            <a:ext cx="82296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90EECE-5AA8-4B74-BF30-921A2FD2A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326" y="2022210"/>
            <a:ext cx="4201817" cy="3235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A8D2E1-F5C5-4252-A6A3-56D095E23690}"/>
              </a:ext>
            </a:extLst>
          </p:cNvPr>
          <p:cNvSpPr/>
          <p:nvPr/>
        </p:nvSpPr>
        <p:spPr>
          <a:xfrm>
            <a:off x="6324600" y="3657600"/>
            <a:ext cx="6096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C8927D-3910-4991-856D-63061F7285BF}"/>
              </a:ext>
            </a:extLst>
          </p:cNvPr>
          <p:cNvSpPr/>
          <p:nvPr/>
        </p:nvSpPr>
        <p:spPr>
          <a:xfrm>
            <a:off x="7315200" y="4952999"/>
            <a:ext cx="822960" cy="381001"/>
          </a:xfrm>
          <a:prstGeom prst="roundRect">
            <a:avLst>
              <a:gd name="adj" fmla="val 6985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B83B-5758-4FB1-A11F-6478E1D6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Tạo ứng dụng (app)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CF7DF-16B1-4E9E-9652-EDA1A2FFE7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AB9F5-405C-4BF1-A70F-F07BA276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52901"/>
            <a:ext cx="2977495" cy="228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CB1CD-045A-43C6-AA61-A3A20D69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2" y="1905000"/>
            <a:ext cx="3471098" cy="36636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47D21B-63B4-4322-BA64-D27E405F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48" y="1905000"/>
            <a:ext cx="6900152" cy="36636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052ABD-48F1-4562-8C51-0BB04A47AC14}"/>
              </a:ext>
            </a:extLst>
          </p:cNvPr>
          <p:cNvSpPr/>
          <p:nvPr/>
        </p:nvSpPr>
        <p:spPr>
          <a:xfrm>
            <a:off x="3958375" y="3764003"/>
            <a:ext cx="609600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B83B-5758-4FB1-A11F-6478E1D6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Tạo ứng dụng (app)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CF7DF-16B1-4E9E-9652-EDA1A2FFE7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A3419-8D77-49D6-BC4C-69C25DB9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9" y="1219200"/>
            <a:ext cx="8570199" cy="48006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CA0CA3-F955-4CC9-A61B-B57DC9225A15}"/>
              </a:ext>
            </a:extLst>
          </p:cNvPr>
          <p:cNvSpPr/>
          <p:nvPr/>
        </p:nvSpPr>
        <p:spPr>
          <a:xfrm>
            <a:off x="1810899" y="3657600"/>
            <a:ext cx="2169381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97042D0-441D-4A2A-A053-742FFE6F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304" y="5369061"/>
            <a:ext cx="6381496" cy="892552"/>
          </a:xfrm>
        </p:spPr>
        <p:txBody>
          <a:bodyPr/>
          <a:lstStyle/>
          <a:p>
            <a:pPr marL="0" indent="0">
              <a:buNone/>
            </a:pPr>
            <a:r>
              <a:rPr lang="vi-VN" sz="2400" b="1" i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Lưu</a:t>
            </a:r>
            <a:r>
              <a:rPr lang="en-US" sz="2400" b="1" i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r>
              <a:rPr lang="en-US" sz="2400" i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marL="0" indent="0">
              <a:buNone/>
            </a:pPr>
            <a:r>
              <a:rPr lang="en-US" sz="2400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Chép file </a:t>
            </a:r>
            <a:r>
              <a:rPr lang="en-US" sz="24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r>
              <a:rPr lang="en-US" sz="2400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.php vào thư mục gốc</a:t>
            </a:r>
          </a:p>
        </p:txBody>
      </p:sp>
    </p:spTree>
    <p:extLst>
      <p:ext uri="{BB962C8B-B14F-4D97-AF65-F5344CB8AC3E}">
        <p14:creationId xmlns:p14="http://schemas.microsoft.com/office/powerpoint/2010/main" val="33473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78B3-21BB-4623-AD80-CE6C0D3F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Tạo ứng dụng (app)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4BC7-C0F1-4998-836F-578E73BB02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4FC9E-6295-4162-A9AA-B172A3BA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0" y="1450925"/>
            <a:ext cx="5556783" cy="197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3A58C-BB40-4A4B-A0E3-51F70E01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454500"/>
            <a:ext cx="2743200" cy="10266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0D0A9-0F16-4DB8-B9BB-53F40F0DF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142951"/>
            <a:ext cx="2743200" cy="28006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C9FA03-E019-44AF-BE58-52AB518FE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6" y="1767674"/>
            <a:ext cx="5551467" cy="2230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A7C0E-51C9-44AE-9983-A5944B15F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90" y="4050046"/>
            <a:ext cx="5550408" cy="22745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05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3109-2F1D-4217-A6F8-F95F57C8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Tạo ứng dụng (app)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1E193-14D4-498A-A57B-CD9A04672E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A3F4-B2E3-4DB0-AA57-556A9292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4" y="1981200"/>
            <a:ext cx="11068050" cy="40386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A01F0D-8031-408A-9367-49BF150263F8}"/>
              </a:ext>
            </a:extLst>
          </p:cNvPr>
          <p:cNvSpPr/>
          <p:nvPr/>
        </p:nvSpPr>
        <p:spPr>
          <a:xfrm>
            <a:off x="9753600" y="5181600"/>
            <a:ext cx="990600" cy="381000"/>
          </a:xfrm>
          <a:prstGeom prst="roundRect">
            <a:avLst>
              <a:gd name="adj" fmla="val 6985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1DF7C6-6283-491F-A130-AA8766153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94637"/>
            <a:ext cx="11506200" cy="55399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Bỏ qua “</a:t>
            </a:r>
            <a:r>
              <a:rPr lang="en-US" sz="36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my-project</a:t>
            </a:r>
            <a:r>
              <a:rPr lang="en-US"/>
              <a:t>”, lần lượt thực hiện các lệnh:</a:t>
            </a:r>
          </a:p>
        </p:txBody>
      </p:sp>
    </p:spTree>
    <p:extLst>
      <p:ext uri="{BB962C8B-B14F-4D97-AF65-F5344CB8AC3E}">
        <p14:creationId xmlns:p14="http://schemas.microsoft.com/office/powerpoint/2010/main" val="99006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7C600-B3F7-496F-B29F-AB582F5E48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E7872-A8C1-4FF5-8E88-968C9788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579273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526387-6D1C-43B5-A68A-E1EE2FC68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117757"/>
            <a:ext cx="7543800" cy="276999"/>
          </a:xfrm>
        </p:spPr>
        <p:txBody>
          <a:bodyPr/>
          <a:lstStyle/>
          <a:p>
            <a:pPr marL="0" indent="0">
              <a:buNone/>
            </a:pPr>
            <a:r>
              <a:rPr 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Waiting...</a:t>
            </a:r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FBB2-9FEF-4707-8E15-ED1CF20B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Cập nhập website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7A2B3-F2B7-4161-891D-579B1B3B6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164" y="1394637"/>
            <a:ext cx="10583670" cy="12003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Mở Dashboard, chọn app | deploy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Bắt đầu lại từ lệnh: </a:t>
            </a:r>
            <a:r>
              <a:rPr lang="en-US" sz="36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endParaRPr lang="en-US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445F-A14F-4CC9-9988-B9C8C6CBC3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D5FFD-29B1-4B57-A45C-582FEA91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83" y="2593948"/>
            <a:ext cx="6486517" cy="342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AAD31-9D00-4F58-8724-DBE7029B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53285"/>
            <a:ext cx="4223649" cy="26776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18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44A5-29E5-49BF-B2B5-6ED10DDF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bản website |</a:t>
            </a:r>
            <a:r>
              <a:rPr lang="en-US" b="0"/>
              <a:t> Chia sẻ website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97DAE-9715-458C-804D-6BFC3723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164" y="1394637"/>
            <a:ext cx="10583670" cy="11387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Mở Dashboard, chọn tên app | Open app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Copy địa chỉ trên thanh địa chỉ và chia sẻ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CDE8D-CA3A-4CE9-BEB3-EFFCBF1B9E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1795-5B0B-47E8-93DD-C587405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71825"/>
            <a:ext cx="2978943" cy="13239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6849A-AC45-4297-97CA-384FF47ED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3"/>
          <a:stretch/>
        </p:blipFill>
        <p:spPr>
          <a:xfrm>
            <a:off x="4380980" y="3171825"/>
            <a:ext cx="6946662" cy="13239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02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E07321-59EB-42EC-A141-7EF08342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507">
            <a:off x="7613921" y="1784936"/>
            <a:ext cx="3412000" cy="247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8ECBB6-494F-4110-911B-6A4D5DECDD10}"/>
              </a:ext>
            </a:extLst>
          </p:cNvPr>
          <p:cNvSpPr txBox="1"/>
          <p:nvPr/>
        </p:nvSpPr>
        <p:spPr>
          <a:xfrm>
            <a:off x="1366605" y="2438400"/>
            <a:ext cx="5846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lang="vi-VN" sz="5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5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</a:p>
          <a:p>
            <a:r>
              <a:rPr lang="en-US" sz="5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161865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0E6F-3E06-4463-B8FE-314B725B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Chuẩn bị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1EC7-A56C-4650-B26B-DF64FFBF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382E3-6DAF-4369-8582-A4352F274A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4E835-8145-46EC-B595-F303CF76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87230" y="1524000"/>
            <a:ext cx="3542770" cy="3510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4C4AC-37BC-4E58-8B8C-CD352A843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81600" y="2337220"/>
            <a:ext cx="1958225" cy="2034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F03351-B6D2-4341-BC95-3D891FDB6D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45581" y="2913521"/>
            <a:ext cx="1310411" cy="131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9F6218-B8B1-40AA-B068-13D462435B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01186" y="3047719"/>
            <a:ext cx="1042014" cy="1042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BA9010-C946-4336-BA60-A489C0CF76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74856" y="3261560"/>
            <a:ext cx="643474" cy="6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1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2FA3-05BB-4A17-8303-31BCF44E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website, webpage, liên kết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A0245-7C78-402B-B134-480F6C50A4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9331F-01A7-4702-AD7B-CC0F8C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17" y="3653552"/>
            <a:ext cx="2878009" cy="12396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99CB35-1629-44C5-B3DB-0178746A4DB1}"/>
              </a:ext>
            </a:extLst>
          </p:cNvPr>
          <p:cNvSpPr/>
          <p:nvPr/>
        </p:nvSpPr>
        <p:spPr>
          <a:xfrm>
            <a:off x="624344" y="2089596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233F63-10FC-439A-8136-551AD34A457F}"/>
              </a:ext>
            </a:extLst>
          </p:cNvPr>
          <p:cNvGrpSpPr/>
          <p:nvPr/>
        </p:nvGrpSpPr>
        <p:grpSpPr>
          <a:xfrm>
            <a:off x="871380" y="1818460"/>
            <a:ext cx="5849210" cy="661291"/>
            <a:chOff x="411480" y="86400"/>
            <a:chExt cx="5760720" cy="70848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A3822F-1477-494E-826E-9F2F23B0A4D6}"/>
                </a:ext>
              </a:extLst>
            </p:cNvPr>
            <p:cNvSpPr/>
            <p:nvPr/>
          </p:nvSpPr>
          <p:spPr>
            <a:xfrm>
              <a:off x="411480" y="8640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5">
              <a:extLst>
                <a:ext uri="{FF2B5EF4-FFF2-40B4-BE49-F238E27FC236}">
                  <a16:creationId xmlns:a16="http://schemas.microsoft.com/office/drawing/2014/main" id="{52E85EC4-F061-45CB-9FB5-16D214840A79}"/>
                </a:ext>
              </a:extLst>
            </p:cNvPr>
            <p:cNvSpPr txBox="1"/>
            <p:nvPr/>
          </p:nvSpPr>
          <p:spPr>
            <a:xfrm>
              <a:off x="446065" y="120985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Webpage: trang web,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E2041-DF53-4E7F-8AD4-FD0B21BBD3C7}"/>
              </a:ext>
            </a:extLst>
          </p:cNvPr>
          <p:cNvSpPr/>
          <p:nvPr/>
        </p:nvSpPr>
        <p:spPr>
          <a:xfrm>
            <a:off x="624344" y="3201480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2812566"/>
              <a:satOff val="-4220"/>
              <a:lumOff val="-686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12D2D-77DB-41DF-9AF7-1B0824ED5A40}"/>
              </a:ext>
            </a:extLst>
          </p:cNvPr>
          <p:cNvGrpSpPr/>
          <p:nvPr/>
        </p:nvGrpSpPr>
        <p:grpSpPr>
          <a:xfrm>
            <a:off x="871380" y="2947116"/>
            <a:ext cx="5849210" cy="661291"/>
            <a:chOff x="411480" y="1175040"/>
            <a:chExt cx="5760720" cy="70848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5292711-DE89-4DB2-9B58-05DCA703D835}"/>
                </a:ext>
              </a:extLst>
            </p:cNvPr>
            <p:cNvSpPr/>
            <p:nvPr/>
          </p:nvSpPr>
          <p:spPr>
            <a:xfrm>
              <a:off x="411480" y="117504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812566"/>
                <a:satOff val="-4220"/>
                <a:lumOff val="-686"/>
                <a:alphaOff val="0"/>
              </a:schemeClr>
            </a:fillRef>
            <a:effectRef idx="0">
              <a:schemeClr val="accent3">
                <a:hueOff val="2812566"/>
                <a:satOff val="-4220"/>
                <a:lumOff val="-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8">
              <a:extLst>
                <a:ext uri="{FF2B5EF4-FFF2-40B4-BE49-F238E27FC236}">
                  <a16:creationId xmlns:a16="http://schemas.microsoft.com/office/drawing/2014/main" id="{679AE252-BC4F-4837-81BA-121436B63616}"/>
                </a:ext>
              </a:extLst>
            </p:cNvPr>
            <p:cNvSpPr txBox="1"/>
            <p:nvPr/>
          </p:nvSpPr>
          <p:spPr>
            <a:xfrm>
              <a:off x="446065" y="1209625"/>
              <a:ext cx="5691549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Trang web chứa các nội dung,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ED43D1C-397E-4A27-AA93-273DB270E8D0}"/>
              </a:ext>
            </a:extLst>
          </p:cNvPr>
          <p:cNvSpPr/>
          <p:nvPr/>
        </p:nvSpPr>
        <p:spPr>
          <a:xfrm>
            <a:off x="624344" y="4312284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5625132"/>
              <a:satOff val="-8440"/>
              <a:lumOff val="-1373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4D6E92-B6E6-4AB3-94CB-84D14A1BFFEA}"/>
              </a:ext>
            </a:extLst>
          </p:cNvPr>
          <p:cNvGrpSpPr/>
          <p:nvPr/>
        </p:nvGrpSpPr>
        <p:grpSpPr>
          <a:xfrm>
            <a:off x="871380" y="4070796"/>
            <a:ext cx="5849210" cy="661291"/>
            <a:chOff x="411480" y="2263680"/>
            <a:chExt cx="5760720" cy="7084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81D9C62-3C6A-4516-A50B-2408049500CF}"/>
                </a:ext>
              </a:extLst>
            </p:cNvPr>
            <p:cNvSpPr/>
            <p:nvPr/>
          </p:nvSpPr>
          <p:spPr>
            <a:xfrm>
              <a:off x="411480" y="226368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11">
              <a:extLst>
                <a:ext uri="{FF2B5EF4-FFF2-40B4-BE49-F238E27FC236}">
                  <a16:creationId xmlns:a16="http://schemas.microsoft.com/office/drawing/2014/main" id="{BB73D785-6876-4AA3-A23E-B970387F36AB}"/>
                </a:ext>
              </a:extLst>
            </p:cNvPr>
            <p:cNvSpPr txBox="1"/>
            <p:nvPr/>
          </p:nvSpPr>
          <p:spPr>
            <a:xfrm>
              <a:off x="446065" y="2298265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>
                  <a:latin typeface="Calibri" pitchFamily="34" charset="0"/>
                  <a:cs typeface="Calibri" pitchFamily="34" charset="0"/>
                </a:rPr>
                <a:t>Website chứa các trang web,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F8CE3197-E27B-4CC1-8165-B94B10BBBCD2}"/>
              </a:ext>
            </a:extLst>
          </p:cNvPr>
          <p:cNvSpPr/>
          <p:nvPr/>
        </p:nvSpPr>
        <p:spPr>
          <a:xfrm>
            <a:off x="8819148" y="2771264"/>
            <a:ext cx="1237636" cy="771069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E04320A7-3950-4AAE-974C-814CAA4E6904}"/>
              </a:ext>
            </a:extLst>
          </p:cNvPr>
          <p:cNvSpPr/>
          <p:nvPr/>
        </p:nvSpPr>
        <p:spPr>
          <a:xfrm>
            <a:off x="10457117" y="2827930"/>
            <a:ext cx="1110539" cy="657736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2FA3-05BB-4A17-8303-31BCF44E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website, webpage, liên kết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A0245-7C78-402B-B134-480F6C50A4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9331F-01A7-4702-AD7B-CC0F8C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17" y="3653552"/>
            <a:ext cx="2878009" cy="1239636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F8CE3197-E27B-4CC1-8165-B94B10BBBCD2}"/>
              </a:ext>
            </a:extLst>
          </p:cNvPr>
          <p:cNvSpPr/>
          <p:nvPr/>
        </p:nvSpPr>
        <p:spPr>
          <a:xfrm>
            <a:off x="8819148" y="2771264"/>
            <a:ext cx="1237636" cy="771069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E04320A7-3950-4AAE-974C-814CAA4E6904}"/>
              </a:ext>
            </a:extLst>
          </p:cNvPr>
          <p:cNvSpPr/>
          <p:nvPr/>
        </p:nvSpPr>
        <p:spPr>
          <a:xfrm>
            <a:off x="10457117" y="2827930"/>
            <a:ext cx="1110539" cy="657736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E73F88-1043-4BB2-8268-CCD95A7226A3}"/>
              </a:ext>
            </a:extLst>
          </p:cNvPr>
          <p:cNvGrpSpPr/>
          <p:nvPr/>
        </p:nvGrpSpPr>
        <p:grpSpPr>
          <a:xfrm>
            <a:off x="914400" y="2282574"/>
            <a:ext cx="6985558" cy="2610614"/>
            <a:chOff x="1141384" y="1351786"/>
            <a:chExt cx="6707216" cy="26106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99C57DA-530C-44E6-8646-98CA8EA57D76}"/>
                </a:ext>
              </a:extLst>
            </p:cNvPr>
            <p:cNvSpPr/>
            <p:nvPr/>
          </p:nvSpPr>
          <p:spPr>
            <a:xfrm>
              <a:off x="1626657" y="1971675"/>
              <a:ext cx="6221943" cy="1990725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40" rtlCol="0" anchor="t" anchorCtr="0"/>
            <a:lstStyle/>
            <a:p>
              <a:endPara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D9C7A5B-349D-412C-9074-58667E77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141384" y="1351786"/>
              <a:ext cx="1068416" cy="16962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AC3EA0-EF2A-46F9-B684-F4A37A577042}"/>
              </a:ext>
            </a:extLst>
          </p:cNvPr>
          <p:cNvSpPr txBox="1"/>
          <p:nvPr/>
        </p:nvSpPr>
        <p:spPr>
          <a:xfrm>
            <a:off x="1905000" y="3124200"/>
            <a:ext cx="62219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Chỉ ra đâu là website, webpage, liên kết trong các ví dụ được nêu?</a:t>
            </a:r>
          </a:p>
        </p:txBody>
      </p:sp>
    </p:spTree>
    <p:extLst>
      <p:ext uri="{BB962C8B-B14F-4D97-AF65-F5344CB8AC3E}">
        <p14:creationId xmlns:p14="http://schemas.microsoft.com/office/powerpoint/2010/main" val="104575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2FA3-05BB-4A17-8303-31BCF44E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53998"/>
          </a:xfrm>
        </p:spPr>
        <p:txBody>
          <a:bodyPr/>
          <a:lstStyle/>
          <a:p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Cơ bản về webpage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A0245-7C78-402B-B134-480F6C50A4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F382672A-27FB-4FF6-9664-BBF0F7AC9CC0}"/>
              </a:ext>
            </a:extLst>
          </p:cNvPr>
          <p:cNvSpPr txBox="1">
            <a:spLocks/>
          </p:cNvSpPr>
          <p:nvPr/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9CB35-1629-44C5-B3DB-0178746A4DB1}"/>
              </a:ext>
            </a:extLst>
          </p:cNvPr>
          <p:cNvSpPr/>
          <p:nvPr/>
        </p:nvSpPr>
        <p:spPr>
          <a:xfrm>
            <a:off x="624344" y="1602748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233F63-10FC-439A-8136-551AD34A457F}"/>
              </a:ext>
            </a:extLst>
          </p:cNvPr>
          <p:cNvGrpSpPr/>
          <p:nvPr/>
        </p:nvGrpSpPr>
        <p:grpSpPr>
          <a:xfrm>
            <a:off x="871380" y="1331612"/>
            <a:ext cx="5849210" cy="661291"/>
            <a:chOff x="411480" y="86400"/>
            <a:chExt cx="5760720" cy="70848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A3822F-1477-494E-826E-9F2F23B0A4D6}"/>
                </a:ext>
              </a:extLst>
            </p:cNvPr>
            <p:cNvSpPr/>
            <p:nvPr/>
          </p:nvSpPr>
          <p:spPr>
            <a:xfrm>
              <a:off x="411480" y="8640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5">
              <a:extLst>
                <a:ext uri="{FF2B5EF4-FFF2-40B4-BE49-F238E27FC236}">
                  <a16:creationId xmlns:a16="http://schemas.microsoft.com/office/drawing/2014/main" id="{52E85EC4-F061-45CB-9FB5-16D214840A79}"/>
                </a:ext>
              </a:extLst>
            </p:cNvPr>
            <p:cNvSpPr txBox="1"/>
            <p:nvPr/>
          </p:nvSpPr>
          <p:spPr>
            <a:xfrm>
              <a:off x="446065" y="120985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>
                  <a:latin typeface="Calibri" pitchFamily="34" charset="0"/>
                  <a:cs typeface="Calibri" pitchFamily="34" charset="0"/>
                </a:rPr>
                <a:t>Đ</a:t>
              </a: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ịnh dạng: *.htm hay *.html,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E2041-DF53-4E7F-8AD4-FD0B21BBD3C7}"/>
              </a:ext>
            </a:extLst>
          </p:cNvPr>
          <p:cNvSpPr/>
          <p:nvPr/>
        </p:nvSpPr>
        <p:spPr>
          <a:xfrm>
            <a:off x="624344" y="2562232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2812566"/>
              <a:satOff val="-4220"/>
              <a:lumOff val="-686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12D2D-77DB-41DF-9AF7-1B0824ED5A40}"/>
              </a:ext>
            </a:extLst>
          </p:cNvPr>
          <p:cNvGrpSpPr/>
          <p:nvPr/>
        </p:nvGrpSpPr>
        <p:grpSpPr>
          <a:xfrm>
            <a:off x="871380" y="2307868"/>
            <a:ext cx="5849210" cy="661291"/>
            <a:chOff x="411480" y="1175040"/>
            <a:chExt cx="5760720" cy="70848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5292711-DE89-4DB2-9B58-05DCA703D835}"/>
                </a:ext>
              </a:extLst>
            </p:cNvPr>
            <p:cNvSpPr/>
            <p:nvPr/>
          </p:nvSpPr>
          <p:spPr>
            <a:xfrm>
              <a:off x="411480" y="117504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812566"/>
                <a:satOff val="-4220"/>
                <a:lumOff val="-686"/>
                <a:alphaOff val="0"/>
              </a:schemeClr>
            </a:fillRef>
            <a:effectRef idx="0">
              <a:schemeClr val="accent3">
                <a:hueOff val="2812566"/>
                <a:satOff val="-4220"/>
                <a:lumOff val="-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8">
              <a:extLst>
                <a:ext uri="{FF2B5EF4-FFF2-40B4-BE49-F238E27FC236}">
                  <a16:creationId xmlns:a16="http://schemas.microsoft.com/office/drawing/2014/main" id="{679AE252-BC4F-4837-81BA-121436B63616}"/>
                </a:ext>
              </a:extLst>
            </p:cNvPr>
            <p:cNvSpPr txBox="1"/>
            <p:nvPr/>
          </p:nvSpPr>
          <p:spPr>
            <a:xfrm>
              <a:off x="446065" y="1209625"/>
              <a:ext cx="5691549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Ngôn ngữ lập trình HTML,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ED43D1C-397E-4A27-AA93-273DB270E8D0}"/>
              </a:ext>
            </a:extLst>
          </p:cNvPr>
          <p:cNvSpPr/>
          <p:nvPr/>
        </p:nvSpPr>
        <p:spPr>
          <a:xfrm>
            <a:off x="624344" y="3520636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5625132"/>
              <a:satOff val="-8440"/>
              <a:lumOff val="-1373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4D6E92-B6E6-4AB3-94CB-84D14A1BFFEA}"/>
              </a:ext>
            </a:extLst>
          </p:cNvPr>
          <p:cNvGrpSpPr/>
          <p:nvPr/>
        </p:nvGrpSpPr>
        <p:grpSpPr>
          <a:xfrm>
            <a:off x="871380" y="3279148"/>
            <a:ext cx="5849210" cy="661291"/>
            <a:chOff x="411480" y="2263680"/>
            <a:chExt cx="5760720" cy="7084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81D9C62-3C6A-4516-A50B-2408049500CF}"/>
                </a:ext>
              </a:extLst>
            </p:cNvPr>
            <p:cNvSpPr/>
            <p:nvPr/>
          </p:nvSpPr>
          <p:spPr>
            <a:xfrm>
              <a:off x="411480" y="226368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11">
              <a:extLst>
                <a:ext uri="{FF2B5EF4-FFF2-40B4-BE49-F238E27FC236}">
                  <a16:creationId xmlns:a16="http://schemas.microsoft.com/office/drawing/2014/main" id="{BB73D785-6876-4AA3-A23E-B970387F36AB}"/>
                </a:ext>
              </a:extLst>
            </p:cNvPr>
            <p:cNvSpPr txBox="1"/>
            <p:nvPr/>
          </p:nvSpPr>
          <p:spPr>
            <a:xfrm>
              <a:off x="446065" y="2298265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Mã cơ bản là thẻ đánh dấu (tag),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DCB682E-38A1-4C81-A32A-D1E419E03575}"/>
              </a:ext>
            </a:extLst>
          </p:cNvPr>
          <p:cNvSpPr/>
          <p:nvPr/>
        </p:nvSpPr>
        <p:spPr>
          <a:xfrm>
            <a:off x="624344" y="4543432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8437698"/>
              <a:satOff val="-12660"/>
              <a:lumOff val="-2059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EF5E7-C93E-424C-9653-B130B9922A00}"/>
              </a:ext>
            </a:extLst>
          </p:cNvPr>
          <p:cNvGrpSpPr/>
          <p:nvPr/>
        </p:nvGrpSpPr>
        <p:grpSpPr>
          <a:xfrm>
            <a:off x="871380" y="4272296"/>
            <a:ext cx="5849210" cy="661291"/>
            <a:chOff x="411480" y="3352320"/>
            <a:chExt cx="5760720" cy="70848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A37B1F-CB4B-4636-8FB0-5B8A5ACF04F9}"/>
                </a:ext>
              </a:extLst>
            </p:cNvPr>
            <p:cNvSpPr/>
            <p:nvPr/>
          </p:nvSpPr>
          <p:spPr>
            <a:xfrm>
              <a:off x="411480" y="3352320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8437698"/>
                <a:satOff val="-12660"/>
                <a:lumOff val="-2059"/>
                <a:alphaOff val="0"/>
              </a:schemeClr>
            </a:fillRef>
            <a:effectRef idx="0">
              <a:schemeClr val="accent3">
                <a:hueOff val="8437698"/>
                <a:satOff val="-12660"/>
                <a:lumOff val="-2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14">
              <a:extLst>
                <a:ext uri="{FF2B5EF4-FFF2-40B4-BE49-F238E27FC236}">
                  <a16:creationId xmlns:a16="http://schemas.microsoft.com/office/drawing/2014/main" id="{6CB619E6-93B1-47F1-A03D-E2300C356580}"/>
                </a:ext>
              </a:extLst>
            </p:cNvPr>
            <p:cNvSpPr txBox="1"/>
            <p:nvPr/>
          </p:nvSpPr>
          <p:spPr>
            <a:xfrm>
              <a:off x="446065" y="3386905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Cấu trúc : &lt;!doctype&gt; và &lt;meta&gt; 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9D9D6-B508-435B-B305-726AE693D8C3}"/>
              </a:ext>
            </a:extLst>
          </p:cNvPr>
          <p:cNvSpPr/>
          <p:nvPr/>
        </p:nvSpPr>
        <p:spPr>
          <a:xfrm>
            <a:off x="624344" y="5531484"/>
            <a:ext cx="7529056" cy="56451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3">
              <a:hueOff val="11250264"/>
              <a:satOff val="-16880"/>
              <a:lumOff val="-2745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9FE824-327B-4384-BB5F-2B8109360069}"/>
              </a:ext>
            </a:extLst>
          </p:cNvPr>
          <p:cNvGrpSpPr/>
          <p:nvPr/>
        </p:nvGrpSpPr>
        <p:grpSpPr>
          <a:xfrm>
            <a:off x="871380" y="5260348"/>
            <a:ext cx="5849210" cy="661291"/>
            <a:chOff x="411480" y="4440959"/>
            <a:chExt cx="5760720" cy="70848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7EBC16F-B679-4CEB-93B7-0DE093A57577}"/>
                </a:ext>
              </a:extLst>
            </p:cNvPr>
            <p:cNvSpPr/>
            <p:nvPr/>
          </p:nvSpPr>
          <p:spPr>
            <a:xfrm>
              <a:off x="411480" y="4440959"/>
              <a:ext cx="5760720" cy="708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: Rounded Corners 17">
              <a:extLst>
                <a:ext uri="{FF2B5EF4-FFF2-40B4-BE49-F238E27FC236}">
                  <a16:creationId xmlns:a16="http://schemas.microsoft.com/office/drawing/2014/main" id="{2B868A6C-4ADD-4208-BC3F-5A4A7728030F}"/>
                </a:ext>
              </a:extLst>
            </p:cNvPr>
            <p:cNvSpPr txBox="1"/>
            <p:nvPr/>
          </p:nvSpPr>
          <p:spPr>
            <a:xfrm>
              <a:off x="446065" y="4475544"/>
              <a:ext cx="5691550" cy="639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742" tIns="0" rIns="217742" bIns="0" numCol="1" spcCol="1270" anchor="ctr" anchorCtr="0">
              <a:noAutofit/>
            </a:bodyPr>
            <a:lstStyle/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2800" b="1">
                  <a:latin typeface="Calibri" pitchFamily="34" charset="0"/>
                  <a:cs typeface="Calibri" pitchFamily="34" charset="0"/>
                </a:rPr>
                <a:t>Cấu trúc: </a:t>
              </a:r>
              <a:r>
                <a:rPr lang="en-US" sz="2800" b="1" kern="1200">
                  <a:latin typeface="Calibri" pitchFamily="34" charset="0"/>
                  <a:cs typeface="Calibri" pitchFamily="34" charset="0"/>
                </a:rPr>
                <a:t>&lt;head&gt; và &lt;body&gt;</a:t>
              </a:r>
              <a:endParaRPr lang="en-US" sz="2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30BE5B5-B32C-4E09-BC97-B5D9AE96E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10156" y="194018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trang web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 đơn giản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909958-78F0-406C-9C8A-230E2036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241281" cy="49244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Tạo file tên </a:t>
            </a:r>
            <a:r>
              <a:rPr lang="en-US" b="1"/>
              <a:t>index</a:t>
            </a:r>
            <a:r>
              <a:rPr lang="en-US"/>
              <a:t>.html, code như hình: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5B226E-C947-4BC7-A8AA-4129A011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191960"/>
            <a:ext cx="5615721" cy="3904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2A0E7-9B23-4389-A02D-D0D51483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91960"/>
            <a:ext cx="5257800" cy="3904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1AB56D-11BC-41CE-BCFF-8B99628DF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44200" y="5198322"/>
            <a:ext cx="914400" cy="8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0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B1B-F05C-4705-942E-94B08F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4" y="652394"/>
            <a:ext cx="11391391" cy="538609"/>
          </a:xfrm>
        </p:spPr>
        <p:txBody>
          <a:bodyPr/>
          <a:lstStyle/>
          <a:p>
            <a:r>
              <a:rPr lang="vi-VN" kern="1200">
                <a:solidFill>
                  <a:schemeClr val="accent1">
                    <a:lumMod val="50000"/>
                  </a:schemeClr>
                </a:solidFill>
              </a:rPr>
              <a:t>Thực hành </a:t>
            </a:r>
            <a:r>
              <a:rPr lang="en-US" kern="120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vi-VN" b="0" kern="1200">
                <a:solidFill>
                  <a:schemeClr val="accent1">
                    <a:lumMod val="50000"/>
                  </a:schemeClr>
                </a:solidFill>
              </a:rPr>
              <a:t>ạo </a:t>
            </a:r>
            <a:r>
              <a:rPr lang="en-US" b="0" kern="1200">
                <a:solidFill>
                  <a:schemeClr val="accent1">
                    <a:lumMod val="50000"/>
                  </a:schemeClr>
                </a:solidFill>
              </a:rPr>
              <a:t>trang Homepage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AC47-A94E-4AC9-ADD4-24F697AA4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CAC0B-D177-4DFC-973F-BEEC8E22E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3050" y="4343400"/>
            <a:ext cx="2569464" cy="159697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909958-78F0-406C-9C8A-230E20364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47800"/>
            <a:ext cx="10241281" cy="16312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Thay nội dung: “Your webpage content” như hình,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Duyệt bằng trình duyệt và nhận xét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B447-0C9D-452F-BCEB-5F7AE0BD9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17815"/>
            <a:ext cx="6788041" cy="1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7333</TotalTime>
  <Words>788</Words>
  <Application>Microsoft Office PowerPoint</Application>
  <PresentationFormat>Widescreen</PresentationFormat>
  <Paragraphs>148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Book Antiqua</vt:lpstr>
      <vt:lpstr>Calibri</vt:lpstr>
      <vt:lpstr>Courier New</vt:lpstr>
      <vt:lpstr>Gill Sans MT</vt:lpstr>
      <vt:lpstr>Segoe UI</vt:lpstr>
      <vt:lpstr>Tahoma</vt:lpstr>
      <vt:lpstr>Times New Roman</vt:lpstr>
      <vt:lpstr>Verdana</vt:lpstr>
      <vt:lpstr>Wingdings</vt:lpstr>
      <vt:lpstr>Office Theme</vt:lpstr>
      <vt:lpstr>PowerPoint Presentation</vt:lpstr>
      <vt:lpstr>Nội dung</vt:lpstr>
      <vt:lpstr>Chuẩn bị</vt:lpstr>
      <vt:lpstr>Chuẩn bị</vt:lpstr>
      <vt:lpstr>website, webpage, liên kết</vt:lpstr>
      <vt:lpstr>website, webpage, liên kết</vt:lpstr>
      <vt:lpstr>Cơ bản về webpage</vt:lpstr>
      <vt:lpstr>Thực hành | Tạo trang web đơn giản</vt:lpstr>
      <vt:lpstr>Thực hành | Tạo trang Homepage</vt:lpstr>
      <vt:lpstr>Thực hành | Tạo trang Homepage</vt:lpstr>
      <vt:lpstr>Thực hành | Tạo một website</vt:lpstr>
      <vt:lpstr>Thực hành | Tạo một website | Bố cục trang</vt:lpstr>
      <vt:lpstr>Thực hành | Hoàn chỉnh trang Homepage</vt:lpstr>
      <vt:lpstr>Thực hành | Tạo một website | menu bar</vt:lpstr>
      <vt:lpstr>Thực hành | Tạo một website | menu bar</vt:lpstr>
      <vt:lpstr>Thực hành | Tạo một website | menu bar</vt:lpstr>
      <vt:lpstr>Thực hành | Tạo một website | Thêm hình ảnh</vt:lpstr>
      <vt:lpstr>Thực hành | Tạo một website | Thêm footer</vt:lpstr>
      <vt:lpstr>Thực hành | Tạo một website | Thêm footer</vt:lpstr>
      <vt:lpstr>Thực hành | Tạo một website | Thêm footer</vt:lpstr>
      <vt:lpstr>Thực hành | Tạo một website | tuỳ biến CSS</vt:lpstr>
      <vt:lpstr>Thực hành | Tạo một website | tuỳ biến CSS</vt:lpstr>
      <vt:lpstr>Thực hành | Khác biệt từ HTML5</vt:lpstr>
      <vt:lpstr>Thực hành | Khác biệt từ HTML5</vt:lpstr>
      <vt:lpstr>Thực hành | Khác biệt từ HTML5</vt:lpstr>
      <vt:lpstr>Thực hành | Hoàn chỉnh website</vt:lpstr>
      <vt:lpstr>PowerPoint Presentation</vt:lpstr>
      <vt:lpstr>Xuất bản website | Đăng ký dịch vụ heroku.com</vt:lpstr>
      <vt:lpstr>Xuất bản website | Đăng ký dịch vụ heroku.com</vt:lpstr>
      <vt:lpstr>Xuất bản website | Đăng ký dịch vụ heroku.com</vt:lpstr>
      <vt:lpstr>Xuất bản website | Tạo ứng dụng (app)</vt:lpstr>
      <vt:lpstr>Xuất bản website | Tạo ứng dụng (app)</vt:lpstr>
      <vt:lpstr>Xuất bản website | Tạo ứng dụng (app)</vt:lpstr>
      <vt:lpstr>Xuất bản website | Tạo ứng dụng (app)</vt:lpstr>
      <vt:lpstr>PowerPoint Presentation</vt:lpstr>
      <vt:lpstr>Xuất bản website | Cập nhập website</vt:lpstr>
      <vt:lpstr>Xuất bản website | Chia sẻ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Le Thanh Nhan</cp:lastModifiedBy>
  <cp:revision>742</cp:revision>
  <dcterms:created xsi:type="dcterms:W3CDTF">2018-07-19T07:59:44Z</dcterms:created>
  <dcterms:modified xsi:type="dcterms:W3CDTF">2021-09-09T02:10:27Z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LastSaved">
    <vt:filetime>2018-07-19T00:00:00Z</vt:filetime>
  </property>
</Properties>
</file>